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2.xml" ContentType="application/inkml+xml"/>
  <Override PartName="/ppt/ink/ink3.xml" ContentType="application/inkml+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heme/themeOverride1.xml" ContentType="application/vnd.openxmlformats-officedocument.themeOverr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301" r:id="rId1"/>
  </p:sldMasterIdLst>
  <p:sldIdLst>
    <p:sldId id="315" r:id="rId2"/>
    <p:sldId id="260" r:id="rId3"/>
    <p:sldId id="270" r:id="rId4"/>
    <p:sldId id="261" r:id="rId5"/>
    <p:sldId id="330" r:id="rId6"/>
    <p:sldId id="263" r:id="rId7"/>
    <p:sldId id="264" r:id="rId8"/>
    <p:sldId id="328" r:id="rId9"/>
    <p:sldId id="329" r:id="rId10"/>
    <p:sldId id="434" r:id="rId11"/>
    <p:sldId id="316" r:id="rId12"/>
    <p:sldId id="271" r:id="rId13"/>
    <p:sldId id="265" r:id="rId14"/>
    <p:sldId id="273" r:id="rId15"/>
    <p:sldId id="435" r:id="rId16"/>
    <p:sldId id="267" r:id="rId17"/>
    <p:sldId id="268" r:id="rId18"/>
    <p:sldId id="331" r:id="rId19"/>
    <p:sldId id="437" r:id="rId20"/>
    <p:sldId id="317" r:id="rId21"/>
    <p:sldId id="269" r:id="rId22"/>
    <p:sldId id="275" r:id="rId23"/>
    <p:sldId id="332" r:id="rId24"/>
    <p:sldId id="333" r:id="rId25"/>
    <p:sldId id="274" r:id="rId26"/>
    <p:sldId id="277" r:id="rId27"/>
    <p:sldId id="439" r:id="rId28"/>
    <p:sldId id="318" r:id="rId29"/>
    <p:sldId id="278" r:id="rId30"/>
    <p:sldId id="279" r:id="rId31"/>
    <p:sldId id="334" r:id="rId32"/>
    <p:sldId id="280" r:id="rId33"/>
    <p:sldId id="281" r:id="rId34"/>
    <p:sldId id="282" r:id="rId35"/>
    <p:sldId id="335" r:id="rId36"/>
    <p:sldId id="283" r:id="rId37"/>
    <p:sldId id="284" r:id="rId38"/>
    <p:sldId id="285" r:id="rId39"/>
    <p:sldId id="287" r:id="rId40"/>
    <p:sldId id="288" r:id="rId41"/>
    <p:sldId id="319" r:id="rId42"/>
    <p:sldId id="336" r:id="rId43"/>
    <p:sldId id="337" r:id="rId44"/>
    <p:sldId id="338" r:id="rId45"/>
    <p:sldId id="339" r:id="rId46"/>
    <p:sldId id="340" r:id="rId47"/>
    <p:sldId id="341" r:id="rId48"/>
    <p:sldId id="320" r:id="rId49"/>
    <p:sldId id="289" r:id="rId50"/>
    <p:sldId id="293" r:id="rId51"/>
    <p:sldId id="294" r:id="rId52"/>
    <p:sldId id="342" r:id="rId53"/>
    <p:sldId id="343" r:id="rId54"/>
    <p:sldId id="344" r:id="rId55"/>
    <p:sldId id="345" r:id="rId56"/>
    <p:sldId id="346" r:id="rId57"/>
    <p:sldId id="347" r:id="rId58"/>
    <p:sldId id="348" r:id="rId59"/>
    <p:sldId id="349" r:id="rId60"/>
    <p:sldId id="350" r:id="rId61"/>
    <p:sldId id="351" r:id="rId62"/>
    <p:sldId id="352" r:id="rId63"/>
    <p:sldId id="353" r:id="rId64"/>
    <p:sldId id="355" r:id="rId65"/>
    <p:sldId id="356" r:id="rId66"/>
    <p:sldId id="357" r:id="rId67"/>
    <p:sldId id="358" r:id="rId68"/>
    <p:sldId id="359" r:id="rId69"/>
    <p:sldId id="361" r:id="rId70"/>
    <p:sldId id="362" r:id="rId71"/>
    <p:sldId id="363" r:id="rId72"/>
    <p:sldId id="364" r:id="rId73"/>
    <p:sldId id="365" r:id="rId74"/>
    <p:sldId id="366" r:id="rId75"/>
    <p:sldId id="367" r:id="rId76"/>
    <p:sldId id="368" r:id="rId77"/>
    <p:sldId id="369" r:id="rId78"/>
    <p:sldId id="370" r:id="rId79"/>
    <p:sldId id="371" r:id="rId80"/>
    <p:sldId id="372" r:id="rId81"/>
    <p:sldId id="373" r:id="rId82"/>
    <p:sldId id="374" r:id="rId83"/>
    <p:sldId id="375" r:id="rId84"/>
    <p:sldId id="378" r:id="rId85"/>
    <p:sldId id="379" r:id="rId86"/>
    <p:sldId id="376" r:id="rId87"/>
    <p:sldId id="377" r:id="rId88"/>
    <p:sldId id="380" r:id="rId89"/>
    <p:sldId id="383" r:id="rId90"/>
    <p:sldId id="381" r:id="rId91"/>
    <p:sldId id="382" r:id="rId92"/>
    <p:sldId id="384" r:id="rId93"/>
    <p:sldId id="385" r:id="rId94"/>
    <p:sldId id="387" r:id="rId95"/>
    <p:sldId id="386" r:id="rId96"/>
    <p:sldId id="388" r:id="rId97"/>
    <p:sldId id="390" r:id="rId98"/>
    <p:sldId id="389" r:id="rId99"/>
    <p:sldId id="391" r:id="rId100"/>
    <p:sldId id="392" r:id="rId101"/>
    <p:sldId id="393" r:id="rId102"/>
    <p:sldId id="394" r:id="rId103"/>
    <p:sldId id="395" r:id="rId104"/>
    <p:sldId id="396" r:id="rId105"/>
    <p:sldId id="397" r:id="rId106"/>
    <p:sldId id="399" r:id="rId107"/>
    <p:sldId id="400" r:id="rId108"/>
    <p:sldId id="398" r:id="rId109"/>
    <p:sldId id="401" r:id="rId110"/>
    <p:sldId id="402" r:id="rId111"/>
    <p:sldId id="403" r:id="rId112"/>
    <p:sldId id="404" r:id="rId113"/>
    <p:sldId id="405" r:id="rId114"/>
    <p:sldId id="406" r:id="rId115"/>
    <p:sldId id="407" r:id="rId116"/>
    <p:sldId id="408" r:id="rId117"/>
    <p:sldId id="409" r:id="rId118"/>
    <p:sldId id="410" r:id="rId119"/>
    <p:sldId id="411" r:id="rId120"/>
    <p:sldId id="412" r:id="rId121"/>
    <p:sldId id="413" r:id="rId122"/>
    <p:sldId id="414" r:id="rId123"/>
    <p:sldId id="415" r:id="rId124"/>
    <p:sldId id="416" r:id="rId125"/>
    <p:sldId id="417" r:id="rId126"/>
    <p:sldId id="418" r:id="rId127"/>
    <p:sldId id="419" r:id="rId128"/>
    <p:sldId id="421" r:id="rId129"/>
    <p:sldId id="422" r:id="rId130"/>
    <p:sldId id="420" r:id="rId131"/>
    <p:sldId id="423" r:id="rId132"/>
    <p:sldId id="425" r:id="rId133"/>
    <p:sldId id="424" r:id="rId134"/>
    <p:sldId id="426" r:id="rId135"/>
    <p:sldId id="427" r:id="rId136"/>
    <p:sldId id="428" r:id="rId137"/>
    <p:sldId id="429" r:id="rId138"/>
    <p:sldId id="430" r:id="rId139"/>
    <p:sldId id="433" r:id="rId140"/>
    <p:sldId id="431" r:id="rId141"/>
    <p:sldId id="432" r:id="rId1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inition and type" id="{348F82F4-F16C-4145-B9F4-DB5DE3A5162B}">
          <p14:sldIdLst>
            <p14:sldId id="315"/>
            <p14:sldId id="260"/>
          </p14:sldIdLst>
        </p14:section>
        <p14:section name="Forward" id="{A348F803-1053-4D88-ABBE-115895454312}">
          <p14:sldIdLst>
            <p14:sldId id="270"/>
            <p14:sldId id="261"/>
            <p14:sldId id="330"/>
            <p14:sldId id="263"/>
            <p14:sldId id="264"/>
            <p14:sldId id="328"/>
            <p14:sldId id="329"/>
            <p14:sldId id="434"/>
          </p14:sldIdLst>
        </p14:section>
        <p14:section name="Futures" id="{9C038C63-4C16-4EA1-8C07-C65F6FC04218}">
          <p14:sldIdLst>
            <p14:sldId id="316"/>
            <p14:sldId id="271"/>
            <p14:sldId id="265"/>
            <p14:sldId id="273"/>
            <p14:sldId id="435"/>
            <p14:sldId id="267"/>
            <p14:sldId id="268"/>
            <p14:sldId id="331"/>
            <p14:sldId id="437"/>
          </p14:sldIdLst>
        </p14:section>
        <p14:section name="Swap" id="{FE1267C5-CE94-4A19-B1E8-627CAFAF5F71}">
          <p14:sldIdLst>
            <p14:sldId id="317"/>
            <p14:sldId id="269"/>
            <p14:sldId id="275"/>
            <p14:sldId id="332"/>
            <p14:sldId id="333"/>
            <p14:sldId id="274"/>
            <p14:sldId id="277"/>
            <p14:sldId id="439"/>
          </p14:sldIdLst>
        </p14:section>
        <p14:section name="Call option" id="{66889FBA-4C85-4D8B-B06E-EDB115D0C581}">
          <p14:sldIdLst>
            <p14:sldId id="318"/>
            <p14:sldId id="278"/>
            <p14:sldId id="279"/>
            <p14:sldId id="334"/>
            <p14:sldId id="280"/>
            <p14:sldId id="281"/>
            <p14:sldId id="282"/>
            <p14:sldId id="335"/>
          </p14:sldIdLst>
        </p14:section>
        <p14:section name="Put option" id="{CB3F6CAE-43A9-497C-9241-941724A89EEF}">
          <p14:sldIdLst>
            <p14:sldId id="283"/>
            <p14:sldId id="284"/>
            <p14:sldId id="285"/>
            <p14:sldId id="287"/>
            <p14:sldId id="288"/>
            <p14:sldId id="319"/>
          </p14:sldIdLst>
        </p14:section>
        <p14:section name="Comparison between forward and option" id="{C781B9C3-72D2-4ECC-BD77-2F6B9F524339}">
          <p14:sldIdLst>
            <p14:sldId id="336"/>
            <p14:sldId id="337"/>
            <p14:sldId id="338"/>
            <p14:sldId id="339"/>
            <p14:sldId id="340"/>
            <p14:sldId id="341"/>
          </p14:sldIdLst>
        </p14:section>
        <p14:section name="Credit derivative" id="{494C713D-80B0-45A0-B370-DC82C55533EC}">
          <p14:sldIdLst>
            <p14:sldId id="320"/>
            <p14:sldId id="289"/>
            <p14:sldId id="293"/>
            <p14:sldId id="294"/>
            <p14:sldId id="342"/>
          </p14:sldIdLst>
        </p14:section>
        <p14:section name="Pricing and valuation of forward" id="{44C57171-5894-47E7-81F7-193EF530D9F8}">
          <p14:sldIdLst>
            <p14:sldId id="343"/>
            <p14:sldId id="344"/>
            <p14:sldId id="345"/>
            <p14:sldId id="346"/>
            <p14:sldId id="347"/>
            <p14:sldId id="348"/>
            <p14:sldId id="349"/>
            <p14:sldId id="350"/>
            <p14:sldId id="351"/>
            <p14:sldId id="352"/>
            <p14:sldId id="353"/>
          </p14:sldIdLst>
        </p14:section>
        <p14:section name="Forward rate agreement" id="{72C7D078-8770-4975-AC41-9782B6ABD200}">
          <p14:sldIdLst>
            <p14:sldId id="355"/>
            <p14:sldId id="356"/>
            <p14:sldId id="357"/>
            <p14:sldId id="358"/>
            <p14:sldId id="359"/>
            <p14:sldId id="361"/>
            <p14:sldId id="362"/>
            <p14:sldId id="363"/>
          </p14:sldIdLst>
        </p14:section>
        <p14:section name="Pricing and valuation of futures" id="{38D687B7-C708-4E0E-A7E9-A0C2CFBBFC70}">
          <p14:sldIdLst>
            <p14:sldId id="364"/>
            <p14:sldId id="365"/>
            <p14:sldId id="366"/>
            <p14:sldId id="367"/>
            <p14:sldId id="368"/>
            <p14:sldId id="369"/>
            <p14:sldId id="370"/>
            <p14:sldId id="371"/>
            <p14:sldId id="372"/>
            <p14:sldId id="373"/>
            <p14:sldId id="374"/>
          </p14:sldIdLst>
        </p14:section>
        <p14:section name="Pricing and valuation of swap" id="{329B1BDD-AA0A-4337-8ACA-47ED3973877C}">
          <p14:sldIdLst>
            <p14:sldId id="375"/>
            <p14:sldId id="378"/>
            <p14:sldId id="379"/>
            <p14:sldId id="376"/>
            <p14:sldId id="377"/>
            <p14:sldId id="380"/>
            <p14:sldId id="383"/>
            <p14:sldId id="381"/>
            <p14:sldId id="382"/>
            <p14:sldId id="384"/>
            <p14:sldId id="385"/>
            <p14:sldId id="387"/>
            <p14:sldId id="386"/>
          </p14:sldIdLst>
        </p14:section>
        <p14:section name="Pricing and valuation of option" id="{C96D6389-6DE4-4F4A-89C8-A1635CC8694E}">
          <p14:sldIdLst>
            <p14:sldId id="388"/>
            <p14:sldId id="390"/>
            <p14:sldId id="389"/>
            <p14:sldId id="391"/>
            <p14:sldId id="392"/>
            <p14:sldId id="393"/>
            <p14:sldId id="394"/>
            <p14:sldId id="395"/>
            <p14:sldId id="396"/>
            <p14:sldId id="397"/>
            <p14:sldId id="399"/>
            <p14:sldId id="400"/>
            <p14:sldId id="398"/>
          </p14:sldIdLst>
        </p14:section>
        <p14:section name="put-call parity" id="{5A0A7DAF-A872-4522-8BCE-B31A9DD78205}">
          <p14:sldIdLst>
            <p14:sldId id="401"/>
            <p14:sldId id="402"/>
            <p14:sldId id="403"/>
            <p14:sldId id="404"/>
            <p14:sldId id="405"/>
            <p14:sldId id="406"/>
            <p14:sldId id="407"/>
            <p14:sldId id="408"/>
          </p14:sldIdLst>
        </p14:section>
        <p14:section name="one-period binomial model" id="{BBB810F6-F78E-486A-AB5E-AC20B8F6E96C}">
          <p14:sldIdLst>
            <p14:sldId id="409"/>
            <p14:sldId id="410"/>
            <p14:sldId id="411"/>
            <p14:sldId id="412"/>
            <p14:sldId id="413"/>
            <p14:sldId id="414"/>
            <p14:sldId id="415"/>
            <p14:sldId id="416"/>
            <p14:sldId id="417"/>
            <p14:sldId id="418"/>
          </p14:sldIdLst>
        </p14:section>
        <p14:section name="Others" id="{C2E0CA12-0223-4DFB-A776-6C1D0F1F4FC2}">
          <p14:sldIdLst>
            <p14:sldId id="419"/>
            <p14:sldId id="421"/>
            <p14:sldId id="422"/>
            <p14:sldId id="420"/>
            <p14:sldId id="423"/>
            <p14:sldId id="425"/>
            <p14:sldId id="424"/>
            <p14:sldId id="426"/>
            <p14:sldId id="427"/>
            <p14:sldId id="428"/>
            <p14:sldId id="429"/>
            <p14:sldId id="430"/>
            <p14:sldId id="433"/>
            <p14:sldId id="431"/>
            <p14:sldId id="43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65" autoAdjust="0"/>
    <p:restoredTop sz="94660"/>
  </p:normalViewPr>
  <p:slideViewPr>
    <p:cSldViewPr snapToGrid="0">
      <p:cViewPr varScale="1">
        <p:scale>
          <a:sx n="62" d="100"/>
          <a:sy n="62" d="100"/>
        </p:scale>
        <p:origin x="90"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49.svg"/></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49.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3A75B-7CEE-4D39-A63B-DECAF145C1B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98A9C4E-2679-4E37-A5BE-B4A0659E49C6}">
      <dgm:prSet/>
      <dgm:spPr/>
      <dgm:t>
        <a:bodyPr/>
        <a:lstStyle/>
        <a:p>
          <a:pPr>
            <a:lnSpc>
              <a:spcPct val="100000"/>
            </a:lnSpc>
          </a:pPr>
          <a:r>
            <a:rPr lang="en-US" i="0" dirty="0"/>
            <a:t>Definition: A forward contract is an </a:t>
          </a:r>
          <a:r>
            <a:rPr lang="en-US" b="1" i="0" dirty="0">
              <a:solidFill>
                <a:srgbClr val="FF0000"/>
              </a:solidFill>
            </a:rPr>
            <a:t>over-the-counter</a:t>
          </a:r>
          <a:r>
            <a:rPr lang="en-US" i="0" dirty="0">
              <a:solidFill>
                <a:srgbClr val="FF0000"/>
              </a:solidFill>
            </a:rPr>
            <a:t> </a:t>
          </a:r>
          <a:r>
            <a:rPr lang="en-US" i="0" dirty="0"/>
            <a:t>(OTC) derivative in which two counterparties agree that one counterparty, </a:t>
          </a:r>
          <a:r>
            <a:rPr lang="en-US" b="1" i="0" dirty="0">
              <a:solidFill>
                <a:srgbClr val="FF0000"/>
              </a:solidFill>
            </a:rPr>
            <a:t>the buyer</a:t>
          </a:r>
          <a:r>
            <a:rPr lang="en-US" i="0" dirty="0"/>
            <a:t>, will purchase an </a:t>
          </a:r>
          <a:r>
            <a:rPr lang="en-US" b="1" i="0" dirty="0">
              <a:solidFill>
                <a:srgbClr val="FF0000"/>
              </a:solidFill>
            </a:rPr>
            <a:t>underlying</a:t>
          </a:r>
          <a:r>
            <a:rPr lang="en-US" i="0" dirty="0"/>
            <a:t> from the other counterparty, </a:t>
          </a:r>
          <a:r>
            <a:rPr lang="en-US" b="1" i="0" dirty="0">
              <a:solidFill>
                <a:srgbClr val="FF0000"/>
              </a:solidFill>
            </a:rPr>
            <a:t>the seller</a:t>
          </a:r>
          <a:r>
            <a:rPr lang="en-US" i="0" dirty="0"/>
            <a:t>, </a:t>
          </a:r>
          <a:r>
            <a:rPr lang="en-US" b="1" i="0" dirty="0">
              <a:solidFill>
                <a:srgbClr val="FF0000"/>
              </a:solidFill>
            </a:rPr>
            <a:t>in the future </a:t>
          </a:r>
          <a:r>
            <a:rPr lang="en-US" i="0" dirty="0"/>
            <a:t>at a </a:t>
          </a:r>
          <a:r>
            <a:rPr lang="en-US" b="1" i="0" dirty="0">
              <a:solidFill>
                <a:srgbClr val="FF0000"/>
              </a:solidFill>
            </a:rPr>
            <a:t>pre-agreed fixed price</a:t>
          </a:r>
          <a:r>
            <a:rPr lang="en-US" i="0" dirty="0"/>
            <a:t>. </a:t>
          </a:r>
        </a:p>
      </dgm:t>
    </dgm:pt>
    <dgm:pt modelId="{26237BDC-3349-4F38-A85E-AEF9F994022C}" type="parTrans" cxnId="{E8C4C6D7-0D9F-461E-B9EC-815156FBE3B1}">
      <dgm:prSet/>
      <dgm:spPr/>
      <dgm:t>
        <a:bodyPr/>
        <a:lstStyle/>
        <a:p>
          <a:endParaRPr lang="en-US"/>
        </a:p>
      </dgm:t>
    </dgm:pt>
    <dgm:pt modelId="{3D48AA06-74D6-43F1-8717-AD42F46DB8D4}" type="sibTrans" cxnId="{E8C4C6D7-0D9F-461E-B9EC-815156FBE3B1}">
      <dgm:prSet/>
      <dgm:spPr/>
      <dgm:t>
        <a:bodyPr/>
        <a:lstStyle/>
        <a:p>
          <a:endParaRPr lang="en-US"/>
        </a:p>
      </dgm:t>
    </dgm:pt>
    <dgm:pt modelId="{15B3099A-7627-4946-A913-142C3080FD95}">
      <dgm:prSet/>
      <dgm:spPr/>
      <dgm:t>
        <a:bodyPr/>
        <a:lstStyle/>
        <a:p>
          <a:pPr>
            <a:lnSpc>
              <a:spcPct val="100000"/>
            </a:lnSpc>
          </a:pPr>
          <a:r>
            <a:rPr lang="en-US" dirty="0"/>
            <a:t>These markets are known as </a:t>
          </a:r>
          <a:r>
            <a:rPr lang="en-US" b="1" dirty="0">
              <a:solidFill>
                <a:srgbClr val="FF0000"/>
              </a:solidFill>
            </a:rPr>
            <a:t>cash markets </a:t>
          </a:r>
          <a:r>
            <a:rPr lang="en-US" dirty="0"/>
            <a:t>or </a:t>
          </a:r>
          <a:r>
            <a:rPr lang="en-US" b="1" dirty="0">
              <a:solidFill>
                <a:srgbClr val="FF0000"/>
              </a:solidFill>
            </a:rPr>
            <a:t>spot markets </a:t>
          </a:r>
          <a:r>
            <a:rPr lang="en-US" dirty="0"/>
            <a:t>in which specific assets are exchanged at current prices referred to as </a:t>
          </a:r>
          <a:r>
            <a:rPr lang="en-US" b="1" dirty="0">
              <a:solidFill>
                <a:srgbClr val="FF0000"/>
              </a:solidFill>
            </a:rPr>
            <a:t>cash prices </a:t>
          </a:r>
          <a:r>
            <a:rPr lang="en-US" dirty="0"/>
            <a:t>or </a:t>
          </a:r>
          <a:r>
            <a:rPr lang="en-US" b="1" dirty="0">
              <a:solidFill>
                <a:srgbClr val="FF0000"/>
              </a:solidFill>
            </a:rPr>
            <a:t>spot prices</a:t>
          </a:r>
          <a:r>
            <a:rPr lang="en-US" dirty="0"/>
            <a:t>. </a:t>
          </a:r>
        </a:p>
      </dgm:t>
    </dgm:pt>
    <dgm:pt modelId="{2B176ECE-7798-42A8-9876-874B5F9F3D22}" type="parTrans" cxnId="{7F79C308-47A7-4E00-BA5C-5301C12D24B1}">
      <dgm:prSet/>
      <dgm:spPr/>
      <dgm:t>
        <a:bodyPr/>
        <a:lstStyle/>
        <a:p>
          <a:endParaRPr lang="en-US"/>
        </a:p>
      </dgm:t>
    </dgm:pt>
    <dgm:pt modelId="{147F085C-4EBC-472D-B2A0-0ED07C04D645}" type="sibTrans" cxnId="{7F79C308-47A7-4E00-BA5C-5301C12D24B1}">
      <dgm:prSet/>
      <dgm:spPr/>
      <dgm:t>
        <a:bodyPr/>
        <a:lstStyle/>
        <a:p>
          <a:endParaRPr lang="en-US"/>
        </a:p>
      </dgm:t>
    </dgm:pt>
    <dgm:pt modelId="{48405E5D-8F14-43E2-9750-998A9113E3E2}">
      <dgm:prSet/>
      <dgm:spPr/>
      <dgm:t>
        <a:bodyPr/>
        <a:lstStyle/>
        <a:p>
          <a:pPr>
            <a:lnSpc>
              <a:spcPct val="100000"/>
            </a:lnSpc>
          </a:pPr>
          <a:r>
            <a:rPr lang="en-US" dirty="0"/>
            <a:t>At time </a:t>
          </a:r>
          <a:r>
            <a:rPr lang="en-US" i="1" dirty="0"/>
            <a:t>t </a:t>
          </a:r>
          <a:r>
            <a:rPr lang="en-US" dirty="0"/>
            <a:t>= 0, the counterparties do not exchange a payment upfront but, rather, agree on delivery of the underlying at time </a:t>
          </a:r>
          <a:r>
            <a:rPr lang="en-US" i="1" dirty="0"/>
            <a:t>T </a:t>
          </a:r>
          <a:r>
            <a:rPr lang="en-US" dirty="0"/>
            <a:t>for a </a:t>
          </a:r>
          <a:r>
            <a:rPr lang="en-US" b="1" dirty="0">
              <a:solidFill>
                <a:srgbClr val="FF0000"/>
              </a:solidFill>
            </a:rPr>
            <a:t>forward price </a:t>
          </a:r>
          <a:r>
            <a:rPr lang="en-US" dirty="0"/>
            <a:t>of </a:t>
          </a:r>
          <a:r>
            <a:rPr lang="en-US" b="1" i="1" dirty="0">
              <a:solidFill>
                <a:srgbClr val="FF0000"/>
              </a:solidFill>
            </a:rPr>
            <a:t>F</a:t>
          </a:r>
          <a:r>
            <a:rPr lang="en-US" b="1" baseline="-25000" dirty="0">
              <a:solidFill>
                <a:srgbClr val="FF0000"/>
              </a:solidFill>
            </a:rPr>
            <a:t>0</a:t>
          </a:r>
          <a:r>
            <a:rPr lang="en-US" b="1" dirty="0">
              <a:solidFill>
                <a:srgbClr val="FF0000"/>
              </a:solidFill>
            </a:rPr>
            <a:t>(</a:t>
          </a:r>
          <a:r>
            <a:rPr lang="en-US" b="1" i="1" dirty="0">
              <a:solidFill>
                <a:srgbClr val="FF0000"/>
              </a:solidFill>
            </a:rPr>
            <a:t>T</a:t>
          </a:r>
          <a:r>
            <a:rPr lang="en-US" b="1" dirty="0">
              <a:solidFill>
                <a:srgbClr val="FF0000"/>
              </a:solidFill>
            </a:rPr>
            <a:t>)</a:t>
          </a:r>
          <a:r>
            <a:rPr lang="en-US" dirty="0"/>
            <a:t>. </a:t>
          </a:r>
        </a:p>
      </dgm:t>
    </dgm:pt>
    <dgm:pt modelId="{B96CB58A-BE4B-4224-8951-828700FFA261}" type="parTrans" cxnId="{7AE6F639-FDEE-4034-A089-6CA491BC9CC5}">
      <dgm:prSet/>
      <dgm:spPr/>
      <dgm:t>
        <a:bodyPr/>
        <a:lstStyle/>
        <a:p>
          <a:endParaRPr lang="en-US"/>
        </a:p>
      </dgm:t>
    </dgm:pt>
    <dgm:pt modelId="{85257527-A709-43A6-9362-C91B1560B219}" type="sibTrans" cxnId="{7AE6F639-FDEE-4034-A089-6CA491BC9CC5}">
      <dgm:prSet/>
      <dgm:spPr/>
      <dgm:t>
        <a:bodyPr/>
        <a:lstStyle/>
        <a:p>
          <a:endParaRPr lang="en-US"/>
        </a:p>
      </dgm:t>
    </dgm:pt>
    <dgm:pt modelId="{49D5838A-FDAE-4683-9D8B-295829CF9A08}" type="pres">
      <dgm:prSet presAssocID="{E813A75B-7CEE-4D39-A63B-DECAF145C1B8}" presName="root" presStyleCnt="0">
        <dgm:presLayoutVars>
          <dgm:dir/>
          <dgm:resizeHandles val="exact"/>
        </dgm:presLayoutVars>
      </dgm:prSet>
      <dgm:spPr/>
    </dgm:pt>
    <dgm:pt modelId="{E50C0C08-2D81-48E0-95D7-00159E6A444A}" type="pres">
      <dgm:prSet presAssocID="{C98A9C4E-2679-4E37-A5BE-B4A0659E49C6}" presName="compNode" presStyleCnt="0"/>
      <dgm:spPr/>
    </dgm:pt>
    <dgm:pt modelId="{6AA86D26-9E39-4FB3-818C-3B5C5EF6F9F9}" type="pres">
      <dgm:prSet presAssocID="{C98A9C4E-2679-4E37-A5BE-B4A0659E49C6}" presName="bgRect" presStyleLbl="bgShp" presStyleIdx="0" presStyleCnt="3"/>
      <dgm:spPr/>
    </dgm:pt>
    <dgm:pt modelId="{7C68D352-62A7-4DEE-B8F9-B0E5D9835609}" type="pres">
      <dgm:prSet presAssocID="{C98A9C4E-2679-4E37-A5BE-B4A0659E49C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ntract"/>
        </a:ext>
      </dgm:extLst>
    </dgm:pt>
    <dgm:pt modelId="{41727D97-D366-4F23-B01A-500EFD29B740}" type="pres">
      <dgm:prSet presAssocID="{C98A9C4E-2679-4E37-A5BE-B4A0659E49C6}" presName="spaceRect" presStyleCnt="0"/>
      <dgm:spPr/>
    </dgm:pt>
    <dgm:pt modelId="{FE25C8E7-8AA4-480F-A1A1-CB42F401E270}" type="pres">
      <dgm:prSet presAssocID="{C98A9C4E-2679-4E37-A5BE-B4A0659E49C6}" presName="parTx" presStyleLbl="revTx" presStyleIdx="0" presStyleCnt="3">
        <dgm:presLayoutVars>
          <dgm:chMax val="0"/>
          <dgm:chPref val="0"/>
        </dgm:presLayoutVars>
      </dgm:prSet>
      <dgm:spPr/>
    </dgm:pt>
    <dgm:pt modelId="{9307606E-1500-42B4-A4EA-CE072AF54D1C}" type="pres">
      <dgm:prSet presAssocID="{3D48AA06-74D6-43F1-8717-AD42F46DB8D4}" presName="sibTrans" presStyleCnt="0"/>
      <dgm:spPr/>
    </dgm:pt>
    <dgm:pt modelId="{1D6AB005-FFE9-4E84-BE03-1D525EE73DF3}" type="pres">
      <dgm:prSet presAssocID="{15B3099A-7627-4946-A913-142C3080FD95}" presName="compNode" presStyleCnt="0"/>
      <dgm:spPr/>
    </dgm:pt>
    <dgm:pt modelId="{5B4E20E7-0A4B-452C-B2BD-2E5B68115E8F}" type="pres">
      <dgm:prSet presAssocID="{15B3099A-7627-4946-A913-142C3080FD95}" presName="bgRect" presStyleLbl="bgShp" presStyleIdx="1" presStyleCnt="3"/>
      <dgm:spPr/>
    </dgm:pt>
    <dgm:pt modelId="{0488D1C0-4557-4053-AFC8-EF7EA2DED9DE}" type="pres">
      <dgm:prSet presAssocID="{15B3099A-7627-4946-A913-142C3080FD9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钱"/>
        </a:ext>
      </dgm:extLst>
    </dgm:pt>
    <dgm:pt modelId="{309EC36C-000F-4E63-82B5-AF6F8838E0BF}" type="pres">
      <dgm:prSet presAssocID="{15B3099A-7627-4946-A913-142C3080FD95}" presName="spaceRect" presStyleCnt="0"/>
      <dgm:spPr/>
    </dgm:pt>
    <dgm:pt modelId="{996EE52D-E01B-45BB-81B6-0C9508295FE6}" type="pres">
      <dgm:prSet presAssocID="{15B3099A-7627-4946-A913-142C3080FD95}" presName="parTx" presStyleLbl="revTx" presStyleIdx="1" presStyleCnt="3">
        <dgm:presLayoutVars>
          <dgm:chMax val="0"/>
          <dgm:chPref val="0"/>
        </dgm:presLayoutVars>
      </dgm:prSet>
      <dgm:spPr/>
    </dgm:pt>
    <dgm:pt modelId="{351760C9-366E-419C-B57E-EA30B5755777}" type="pres">
      <dgm:prSet presAssocID="{147F085C-4EBC-472D-B2A0-0ED07C04D645}" presName="sibTrans" presStyleCnt="0"/>
      <dgm:spPr/>
    </dgm:pt>
    <dgm:pt modelId="{E9E89CAC-15BF-4B7D-B254-504E6C42C703}" type="pres">
      <dgm:prSet presAssocID="{48405E5D-8F14-43E2-9750-998A9113E3E2}" presName="compNode" presStyleCnt="0"/>
      <dgm:spPr/>
    </dgm:pt>
    <dgm:pt modelId="{55CB561F-B82B-4F93-A3BC-E26690451BF7}" type="pres">
      <dgm:prSet presAssocID="{48405E5D-8F14-43E2-9750-998A9113E3E2}" presName="bgRect" presStyleLbl="bgShp" presStyleIdx="2" presStyleCnt="3"/>
      <dgm:spPr/>
    </dgm:pt>
    <dgm:pt modelId="{D0821FBC-7BB3-4B4F-9D5C-2A8798E3075A}" type="pres">
      <dgm:prSet presAssocID="{48405E5D-8F14-43E2-9750-998A9113E3E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卢布"/>
        </a:ext>
      </dgm:extLst>
    </dgm:pt>
    <dgm:pt modelId="{4CAD4D76-CF34-4A85-86A4-DCBFCA77BF16}" type="pres">
      <dgm:prSet presAssocID="{48405E5D-8F14-43E2-9750-998A9113E3E2}" presName="spaceRect" presStyleCnt="0"/>
      <dgm:spPr/>
    </dgm:pt>
    <dgm:pt modelId="{98883C68-7187-48F4-BE62-96007A5BD86A}" type="pres">
      <dgm:prSet presAssocID="{48405E5D-8F14-43E2-9750-998A9113E3E2}" presName="parTx" presStyleLbl="revTx" presStyleIdx="2" presStyleCnt="3">
        <dgm:presLayoutVars>
          <dgm:chMax val="0"/>
          <dgm:chPref val="0"/>
        </dgm:presLayoutVars>
      </dgm:prSet>
      <dgm:spPr/>
    </dgm:pt>
  </dgm:ptLst>
  <dgm:cxnLst>
    <dgm:cxn modelId="{7F79C308-47A7-4E00-BA5C-5301C12D24B1}" srcId="{E813A75B-7CEE-4D39-A63B-DECAF145C1B8}" destId="{15B3099A-7627-4946-A913-142C3080FD95}" srcOrd="1" destOrd="0" parTransId="{2B176ECE-7798-42A8-9876-874B5F9F3D22}" sibTransId="{147F085C-4EBC-472D-B2A0-0ED07C04D645}"/>
    <dgm:cxn modelId="{5B69AD12-67C4-4D0B-A982-DA87F1937A63}" type="presOf" srcId="{C98A9C4E-2679-4E37-A5BE-B4A0659E49C6}" destId="{FE25C8E7-8AA4-480F-A1A1-CB42F401E270}" srcOrd="0" destOrd="0" presId="urn:microsoft.com/office/officeart/2018/2/layout/IconVerticalSolidList"/>
    <dgm:cxn modelId="{7AE6F639-FDEE-4034-A089-6CA491BC9CC5}" srcId="{E813A75B-7CEE-4D39-A63B-DECAF145C1B8}" destId="{48405E5D-8F14-43E2-9750-998A9113E3E2}" srcOrd="2" destOrd="0" parTransId="{B96CB58A-BE4B-4224-8951-828700FFA261}" sibTransId="{85257527-A709-43A6-9362-C91B1560B219}"/>
    <dgm:cxn modelId="{E988413F-C56E-4D23-A77A-CDEDB562157C}" type="presOf" srcId="{E813A75B-7CEE-4D39-A63B-DECAF145C1B8}" destId="{49D5838A-FDAE-4683-9D8B-295829CF9A08}" srcOrd="0" destOrd="0" presId="urn:microsoft.com/office/officeart/2018/2/layout/IconVerticalSolidList"/>
    <dgm:cxn modelId="{E8C4C6D7-0D9F-461E-B9EC-815156FBE3B1}" srcId="{E813A75B-7CEE-4D39-A63B-DECAF145C1B8}" destId="{C98A9C4E-2679-4E37-A5BE-B4A0659E49C6}" srcOrd="0" destOrd="0" parTransId="{26237BDC-3349-4F38-A85E-AEF9F994022C}" sibTransId="{3D48AA06-74D6-43F1-8717-AD42F46DB8D4}"/>
    <dgm:cxn modelId="{21C754E1-D736-42EF-831C-A44C999BAF7B}" type="presOf" srcId="{15B3099A-7627-4946-A913-142C3080FD95}" destId="{996EE52D-E01B-45BB-81B6-0C9508295FE6}" srcOrd="0" destOrd="0" presId="urn:microsoft.com/office/officeart/2018/2/layout/IconVerticalSolidList"/>
    <dgm:cxn modelId="{1A3434F2-852D-480A-A6CE-BA46A9A89B14}" type="presOf" srcId="{48405E5D-8F14-43E2-9750-998A9113E3E2}" destId="{98883C68-7187-48F4-BE62-96007A5BD86A}" srcOrd="0" destOrd="0" presId="urn:microsoft.com/office/officeart/2018/2/layout/IconVerticalSolidList"/>
    <dgm:cxn modelId="{5950A7EE-CED9-4D59-A8F3-12F81952E09E}" type="presParOf" srcId="{49D5838A-FDAE-4683-9D8B-295829CF9A08}" destId="{E50C0C08-2D81-48E0-95D7-00159E6A444A}" srcOrd="0" destOrd="0" presId="urn:microsoft.com/office/officeart/2018/2/layout/IconVerticalSolidList"/>
    <dgm:cxn modelId="{77D1E9E5-35AF-4167-8B13-5DC350F19057}" type="presParOf" srcId="{E50C0C08-2D81-48E0-95D7-00159E6A444A}" destId="{6AA86D26-9E39-4FB3-818C-3B5C5EF6F9F9}" srcOrd="0" destOrd="0" presId="urn:microsoft.com/office/officeart/2018/2/layout/IconVerticalSolidList"/>
    <dgm:cxn modelId="{63FBE8E2-3E30-4016-838D-071809C3A0EA}" type="presParOf" srcId="{E50C0C08-2D81-48E0-95D7-00159E6A444A}" destId="{7C68D352-62A7-4DEE-B8F9-B0E5D9835609}" srcOrd="1" destOrd="0" presId="urn:microsoft.com/office/officeart/2018/2/layout/IconVerticalSolidList"/>
    <dgm:cxn modelId="{FB882D9F-256F-4C92-ABD0-23E23879733D}" type="presParOf" srcId="{E50C0C08-2D81-48E0-95D7-00159E6A444A}" destId="{41727D97-D366-4F23-B01A-500EFD29B740}" srcOrd="2" destOrd="0" presId="urn:microsoft.com/office/officeart/2018/2/layout/IconVerticalSolidList"/>
    <dgm:cxn modelId="{86F79943-BB9A-45C7-870F-9E7A3243689E}" type="presParOf" srcId="{E50C0C08-2D81-48E0-95D7-00159E6A444A}" destId="{FE25C8E7-8AA4-480F-A1A1-CB42F401E270}" srcOrd="3" destOrd="0" presId="urn:microsoft.com/office/officeart/2018/2/layout/IconVerticalSolidList"/>
    <dgm:cxn modelId="{B1658AFB-582B-4041-814D-9ABCA4801E94}" type="presParOf" srcId="{49D5838A-FDAE-4683-9D8B-295829CF9A08}" destId="{9307606E-1500-42B4-A4EA-CE072AF54D1C}" srcOrd="1" destOrd="0" presId="urn:microsoft.com/office/officeart/2018/2/layout/IconVerticalSolidList"/>
    <dgm:cxn modelId="{5CE0CDD0-A778-4AAE-9846-8944B0FECD55}" type="presParOf" srcId="{49D5838A-FDAE-4683-9D8B-295829CF9A08}" destId="{1D6AB005-FFE9-4E84-BE03-1D525EE73DF3}" srcOrd="2" destOrd="0" presId="urn:microsoft.com/office/officeart/2018/2/layout/IconVerticalSolidList"/>
    <dgm:cxn modelId="{B66E1C62-AA61-45AF-A3D7-33C8C712010E}" type="presParOf" srcId="{1D6AB005-FFE9-4E84-BE03-1D525EE73DF3}" destId="{5B4E20E7-0A4B-452C-B2BD-2E5B68115E8F}" srcOrd="0" destOrd="0" presId="urn:microsoft.com/office/officeart/2018/2/layout/IconVerticalSolidList"/>
    <dgm:cxn modelId="{6E408CC4-259F-4A34-ADD4-2C258FE9A3B9}" type="presParOf" srcId="{1D6AB005-FFE9-4E84-BE03-1D525EE73DF3}" destId="{0488D1C0-4557-4053-AFC8-EF7EA2DED9DE}" srcOrd="1" destOrd="0" presId="urn:microsoft.com/office/officeart/2018/2/layout/IconVerticalSolidList"/>
    <dgm:cxn modelId="{776C4B4A-D54F-44D6-A5DA-583B5A7B0004}" type="presParOf" srcId="{1D6AB005-FFE9-4E84-BE03-1D525EE73DF3}" destId="{309EC36C-000F-4E63-82B5-AF6F8838E0BF}" srcOrd="2" destOrd="0" presId="urn:microsoft.com/office/officeart/2018/2/layout/IconVerticalSolidList"/>
    <dgm:cxn modelId="{09B2CE08-F288-4A9E-B12E-7DB2A9276EBA}" type="presParOf" srcId="{1D6AB005-FFE9-4E84-BE03-1D525EE73DF3}" destId="{996EE52D-E01B-45BB-81B6-0C9508295FE6}" srcOrd="3" destOrd="0" presId="urn:microsoft.com/office/officeart/2018/2/layout/IconVerticalSolidList"/>
    <dgm:cxn modelId="{5F7D49A7-4D6E-4255-8152-3FC9921F6CD6}" type="presParOf" srcId="{49D5838A-FDAE-4683-9D8B-295829CF9A08}" destId="{351760C9-366E-419C-B57E-EA30B5755777}" srcOrd="3" destOrd="0" presId="urn:microsoft.com/office/officeart/2018/2/layout/IconVerticalSolidList"/>
    <dgm:cxn modelId="{A1A5A544-5F95-4C25-AA73-A37446234FA3}" type="presParOf" srcId="{49D5838A-FDAE-4683-9D8B-295829CF9A08}" destId="{E9E89CAC-15BF-4B7D-B254-504E6C42C703}" srcOrd="4" destOrd="0" presId="urn:microsoft.com/office/officeart/2018/2/layout/IconVerticalSolidList"/>
    <dgm:cxn modelId="{C5260A72-AD7E-43DE-9F25-2F9D74D12840}" type="presParOf" srcId="{E9E89CAC-15BF-4B7D-B254-504E6C42C703}" destId="{55CB561F-B82B-4F93-A3BC-E26690451BF7}" srcOrd="0" destOrd="0" presId="urn:microsoft.com/office/officeart/2018/2/layout/IconVerticalSolidList"/>
    <dgm:cxn modelId="{85E2D7F7-4E4B-4701-9E37-E5AB855D7AA1}" type="presParOf" srcId="{E9E89CAC-15BF-4B7D-B254-504E6C42C703}" destId="{D0821FBC-7BB3-4B4F-9D5C-2A8798E3075A}" srcOrd="1" destOrd="0" presId="urn:microsoft.com/office/officeart/2018/2/layout/IconVerticalSolidList"/>
    <dgm:cxn modelId="{22C11E16-4074-4ACB-B654-6D048A089FFF}" type="presParOf" srcId="{E9E89CAC-15BF-4B7D-B254-504E6C42C703}" destId="{4CAD4D76-CF34-4A85-86A4-DCBFCA77BF16}" srcOrd="2" destOrd="0" presId="urn:microsoft.com/office/officeart/2018/2/layout/IconVerticalSolidList"/>
    <dgm:cxn modelId="{DBA140F3-0E70-49BE-A160-7A9FA3AAE526}" type="presParOf" srcId="{E9E89CAC-15BF-4B7D-B254-504E6C42C703}" destId="{98883C68-7187-48F4-BE62-96007A5BD86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A37EEEC-887D-4D67-9064-E874997689D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EBE443F-1163-4B92-8F5B-8913B0FF6E01}">
      <dgm:prSet/>
      <dgm:spPr/>
      <dgm:t>
        <a:bodyPr/>
        <a:lstStyle/>
        <a:p>
          <a:pPr>
            <a:lnSpc>
              <a:spcPct val="100000"/>
            </a:lnSpc>
          </a:pPr>
          <a:r>
            <a:rPr lang="en-US"/>
            <a:t>A swap contract is an agreement between two parties to exchange a series of future cash flows, while a forward contract is an agreement for a single exchange of value at a later date.</a:t>
          </a:r>
        </a:p>
      </dgm:t>
    </dgm:pt>
    <dgm:pt modelId="{3F89C30D-0369-4201-B44F-384049E55DD0}" type="parTrans" cxnId="{7AC061A6-D339-4951-B146-20FC084796FC}">
      <dgm:prSet/>
      <dgm:spPr/>
      <dgm:t>
        <a:bodyPr/>
        <a:lstStyle/>
        <a:p>
          <a:endParaRPr lang="en-US"/>
        </a:p>
      </dgm:t>
    </dgm:pt>
    <dgm:pt modelId="{32C3E909-A0E5-4678-B49A-E339C60BF6D0}" type="sibTrans" cxnId="{7AC061A6-D339-4951-B146-20FC084796FC}">
      <dgm:prSet/>
      <dgm:spPr/>
      <dgm:t>
        <a:bodyPr/>
        <a:lstStyle/>
        <a:p>
          <a:endParaRPr lang="en-US"/>
        </a:p>
      </dgm:t>
    </dgm:pt>
    <dgm:pt modelId="{27F012FC-C82D-45ED-958A-C2EA8B5E3CD8}">
      <dgm:prSet/>
      <dgm:spPr/>
      <dgm:t>
        <a:bodyPr/>
        <a:lstStyle/>
        <a:p>
          <a:pPr>
            <a:lnSpc>
              <a:spcPct val="100000"/>
            </a:lnSpc>
          </a:pPr>
          <a:r>
            <a:rPr lang="en-US" dirty="0"/>
            <a:t>Interest rate swaps are similar to forwards in that both contracts are firm commitments with symmetric payoff profiles and no cash is exchanged at inception, but they differ in that the </a:t>
          </a:r>
          <a:r>
            <a:rPr lang="en-US" dirty="0">
              <a:solidFill>
                <a:srgbClr val="FF0000"/>
              </a:solidFill>
            </a:rPr>
            <a:t>fixed swap rate is constant</a:t>
          </a:r>
          <a:r>
            <a:rPr lang="en-US" dirty="0"/>
            <a:t>, whereas a series of forward contracts has </a:t>
          </a:r>
          <a:r>
            <a:rPr lang="en-US" dirty="0">
              <a:solidFill>
                <a:srgbClr val="FF0000"/>
              </a:solidFill>
            </a:rPr>
            <a:t>different forward rates </a:t>
          </a:r>
          <a:r>
            <a:rPr lang="en-US" dirty="0"/>
            <a:t>at each maturity.</a:t>
          </a:r>
        </a:p>
      </dgm:t>
    </dgm:pt>
    <dgm:pt modelId="{057872FC-8808-4434-9A03-D9865B8A27C0}" type="parTrans" cxnId="{D8346649-6939-49A8-A08E-D72B23850EF3}">
      <dgm:prSet/>
      <dgm:spPr/>
      <dgm:t>
        <a:bodyPr/>
        <a:lstStyle/>
        <a:p>
          <a:endParaRPr lang="en-US"/>
        </a:p>
      </dgm:t>
    </dgm:pt>
    <dgm:pt modelId="{EF4E6563-F5D2-43C3-AE43-8A7E371C5117}" type="sibTrans" cxnId="{D8346649-6939-49A8-A08E-D72B23850EF3}">
      <dgm:prSet/>
      <dgm:spPr/>
      <dgm:t>
        <a:bodyPr/>
        <a:lstStyle/>
        <a:p>
          <a:endParaRPr lang="en-US"/>
        </a:p>
      </dgm:t>
    </dgm:pt>
    <dgm:pt modelId="{E6635769-1AA3-4FE1-9BD2-E1BC6ABFC865}">
      <dgm:prSet/>
      <dgm:spPr/>
      <dgm:t>
        <a:bodyPr/>
        <a:lstStyle/>
        <a:p>
          <a:pPr>
            <a:lnSpc>
              <a:spcPct val="100000"/>
            </a:lnSpc>
          </a:pPr>
          <a:r>
            <a:rPr lang="en-US" dirty="0">
              <a:solidFill>
                <a:srgbClr val="FF0000"/>
              </a:solidFill>
            </a:rPr>
            <a:t>FRA</a:t>
          </a:r>
          <a:r>
            <a:rPr lang="en-US" dirty="0"/>
            <a:t> has a </a:t>
          </a:r>
          <a:r>
            <a:rPr lang="en-US" dirty="0">
              <a:solidFill>
                <a:srgbClr val="FF0000"/>
              </a:solidFill>
            </a:rPr>
            <a:t>single</a:t>
          </a:r>
          <a:r>
            <a:rPr lang="en-US" dirty="0"/>
            <a:t> </a:t>
          </a:r>
          <a:r>
            <a:rPr lang="en-US" dirty="0">
              <a:solidFill>
                <a:srgbClr val="FF0000"/>
              </a:solidFill>
            </a:rPr>
            <a:t>settlement</a:t>
          </a:r>
          <a:r>
            <a:rPr lang="en-US" dirty="0"/>
            <a:t>, which occurs at the </a:t>
          </a:r>
          <a:r>
            <a:rPr lang="en-US" dirty="0">
              <a:solidFill>
                <a:srgbClr val="FF0000"/>
              </a:solidFill>
            </a:rPr>
            <a:t>beginning</a:t>
          </a:r>
          <a:r>
            <a:rPr lang="en-US" dirty="0"/>
            <a:t> of an interest period, while a standard </a:t>
          </a:r>
          <a:r>
            <a:rPr lang="en-US" dirty="0">
              <a:solidFill>
                <a:srgbClr val="FF0000"/>
              </a:solidFill>
            </a:rPr>
            <a:t>swap</a:t>
          </a:r>
          <a:r>
            <a:rPr lang="en-US" dirty="0"/>
            <a:t> has </a:t>
          </a:r>
          <a:r>
            <a:rPr lang="en-US" dirty="0">
              <a:solidFill>
                <a:srgbClr val="FF0000"/>
              </a:solidFill>
            </a:rPr>
            <a:t>periodic settlements</a:t>
          </a:r>
          <a:r>
            <a:rPr lang="en-US" dirty="0"/>
            <a:t>, which occur at the </a:t>
          </a:r>
          <a:r>
            <a:rPr lang="en-US" dirty="0">
              <a:solidFill>
                <a:srgbClr val="FF0000"/>
              </a:solidFill>
            </a:rPr>
            <a:t>end</a:t>
          </a:r>
          <a:r>
            <a:rPr lang="en-US" dirty="0"/>
            <a:t> of each respective period.</a:t>
          </a:r>
        </a:p>
      </dgm:t>
    </dgm:pt>
    <dgm:pt modelId="{CEC5CFAC-EF6D-4A8F-B482-C5F2DF430BA0}" type="parTrans" cxnId="{D74F4101-2EFE-4897-882D-6290AF28EB4B}">
      <dgm:prSet/>
      <dgm:spPr/>
      <dgm:t>
        <a:bodyPr/>
        <a:lstStyle/>
        <a:p>
          <a:endParaRPr lang="en-US"/>
        </a:p>
      </dgm:t>
    </dgm:pt>
    <dgm:pt modelId="{7AB46633-248A-4952-B0A0-1B2EB94B8D27}" type="sibTrans" cxnId="{D74F4101-2EFE-4897-882D-6290AF28EB4B}">
      <dgm:prSet/>
      <dgm:spPr/>
      <dgm:t>
        <a:bodyPr/>
        <a:lstStyle/>
        <a:p>
          <a:endParaRPr lang="en-US"/>
        </a:p>
      </dgm:t>
    </dgm:pt>
    <dgm:pt modelId="{8F002ADD-AEA5-4716-9F9D-A7A2875050D6}" type="pres">
      <dgm:prSet presAssocID="{3A37EEEC-887D-4D67-9064-E874997689D0}" presName="root" presStyleCnt="0">
        <dgm:presLayoutVars>
          <dgm:dir/>
          <dgm:resizeHandles val="exact"/>
        </dgm:presLayoutVars>
      </dgm:prSet>
      <dgm:spPr/>
    </dgm:pt>
    <dgm:pt modelId="{8E59BD1C-CE2F-467E-B331-8F097569464E}" type="pres">
      <dgm:prSet presAssocID="{8EBE443F-1163-4B92-8F5B-8913B0FF6E01}" presName="compNode" presStyleCnt="0"/>
      <dgm:spPr/>
    </dgm:pt>
    <dgm:pt modelId="{5F044745-1B46-430B-BA81-BA55F570EB06}" type="pres">
      <dgm:prSet presAssocID="{8EBE443F-1163-4B92-8F5B-8913B0FF6E01}" presName="bgRect" presStyleLbl="bgShp" presStyleIdx="0" presStyleCnt="3"/>
      <dgm:spPr/>
    </dgm:pt>
    <dgm:pt modelId="{49844F06-0E71-4792-8BC1-C9FB0D749E82}" type="pres">
      <dgm:prSet presAssocID="{8EBE443F-1163-4B92-8F5B-8913B0FF6E0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握手"/>
        </a:ext>
      </dgm:extLst>
    </dgm:pt>
    <dgm:pt modelId="{9D9DB530-70D7-47B8-9EED-A37B48B460E1}" type="pres">
      <dgm:prSet presAssocID="{8EBE443F-1163-4B92-8F5B-8913B0FF6E01}" presName="spaceRect" presStyleCnt="0"/>
      <dgm:spPr/>
    </dgm:pt>
    <dgm:pt modelId="{9EA4B530-FB13-472C-9340-5C6687533A40}" type="pres">
      <dgm:prSet presAssocID="{8EBE443F-1163-4B92-8F5B-8913B0FF6E01}" presName="parTx" presStyleLbl="revTx" presStyleIdx="0" presStyleCnt="3">
        <dgm:presLayoutVars>
          <dgm:chMax val="0"/>
          <dgm:chPref val="0"/>
        </dgm:presLayoutVars>
      </dgm:prSet>
      <dgm:spPr/>
    </dgm:pt>
    <dgm:pt modelId="{82D91335-6808-4314-9A4C-6329FB7309E9}" type="pres">
      <dgm:prSet presAssocID="{32C3E909-A0E5-4678-B49A-E339C60BF6D0}" presName="sibTrans" presStyleCnt="0"/>
      <dgm:spPr/>
    </dgm:pt>
    <dgm:pt modelId="{0C9E042E-7186-4C47-BD9C-872272759B38}" type="pres">
      <dgm:prSet presAssocID="{27F012FC-C82D-45ED-958A-C2EA8B5E3CD8}" presName="compNode" presStyleCnt="0"/>
      <dgm:spPr/>
    </dgm:pt>
    <dgm:pt modelId="{721CE8B1-FEB5-438D-8BC7-45EB3A0EB38D}" type="pres">
      <dgm:prSet presAssocID="{27F012FC-C82D-45ED-958A-C2EA8B5E3CD8}" presName="bgRect" presStyleLbl="bgShp" presStyleIdx="1" presStyleCnt="3"/>
      <dgm:spPr/>
    </dgm:pt>
    <dgm:pt modelId="{9115DB53-E98E-41D8-8286-CD6C57BAF8D8}" type="pres">
      <dgm:prSet presAssocID="{27F012FC-C82D-45ED-958A-C2EA8B5E3CD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美元"/>
        </a:ext>
      </dgm:extLst>
    </dgm:pt>
    <dgm:pt modelId="{4B01F208-8194-4B28-8192-45B8DF2A9D8B}" type="pres">
      <dgm:prSet presAssocID="{27F012FC-C82D-45ED-958A-C2EA8B5E3CD8}" presName="spaceRect" presStyleCnt="0"/>
      <dgm:spPr/>
    </dgm:pt>
    <dgm:pt modelId="{EE02DD46-0064-4BE7-9FDA-B9F03253C25F}" type="pres">
      <dgm:prSet presAssocID="{27F012FC-C82D-45ED-958A-C2EA8B5E3CD8}" presName="parTx" presStyleLbl="revTx" presStyleIdx="1" presStyleCnt="3">
        <dgm:presLayoutVars>
          <dgm:chMax val="0"/>
          <dgm:chPref val="0"/>
        </dgm:presLayoutVars>
      </dgm:prSet>
      <dgm:spPr/>
    </dgm:pt>
    <dgm:pt modelId="{55494837-F03F-42EE-BE0E-3F64CAF2A18F}" type="pres">
      <dgm:prSet presAssocID="{EF4E6563-F5D2-43C3-AE43-8A7E371C5117}" presName="sibTrans" presStyleCnt="0"/>
      <dgm:spPr/>
    </dgm:pt>
    <dgm:pt modelId="{F5813A22-CF35-4B93-8C05-C0C2DDA23185}" type="pres">
      <dgm:prSet presAssocID="{E6635769-1AA3-4FE1-9BD2-E1BC6ABFC865}" presName="compNode" presStyleCnt="0"/>
      <dgm:spPr/>
    </dgm:pt>
    <dgm:pt modelId="{508E0770-8ECD-45A0-8778-EF618153CFFB}" type="pres">
      <dgm:prSet presAssocID="{E6635769-1AA3-4FE1-9BD2-E1BC6ABFC865}" presName="bgRect" presStyleLbl="bgShp" presStyleIdx="2" presStyleCnt="3"/>
      <dgm:spPr/>
    </dgm:pt>
    <dgm:pt modelId="{E4525B13-B3A5-4FFB-B585-3DCA05ECBB74}" type="pres">
      <dgm:prSet presAssocID="{E6635769-1AA3-4FE1-9BD2-E1BC6ABFC86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peed Bump"/>
        </a:ext>
      </dgm:extLst>
    </dgm:pt>
    <dgm:pt modelId="{BD85C7D3-CBC4-4329-854C-C89AEB592D28}" type="pres">
      <dgm:prSet presAssocID="{E6635769-1AA3-4FE1-9BD2-E1BC6ABFC865}" presName="spaceRect" presStyleCnt="0"/>
      <dgm:spPr/>
    </dgm:pt>
    <dgm:pt modelId="{F456AB95-98D1-4A92-BA2B-FD9141102276}" type="pres">
      <dgm:prSet presAssocID="{E6635769-1AA3-4FE1-9BD2-E1BC6ABFC865}" presName="parTx" presStyleLbl="revTx" presStyleIdx="2" presStyleCnt="3">
        <dgm:presLayoutVars>
          <dgm:chMax val="0"/>
          <dgm:chPref val="0"/>
        </dgm:presLayoutVars>
      </dgm:prSet>
      <dgm:spPr/>
    </dgm:pt>
  </dgm:ptLst>
  <dgm:cxnLst>
    <dgm:cxn modelId="{D74F4101-2EFE-4897-882D-6290AF28EB4B}" srcId="{3A37EEEC-887D-4D67-9064-E874997689D0}" destId="{E6635769-1AA3-4FE1-9BD2-E1BC6ABFC865}" srcOrd="2" destOrd="0" parTransId="{CEC5CFAC-EF6D-4A8F-B482-C5F2DF430BA0}" sibTransId="{7AB46633-248A-4952-B0A0-1B2EB94B8D27}"/>
    <dgm:cxn modelId="{F6CCD804-28FB-4561-BB1A-27A8A18C74AE}" type="presOf" srcId="{8EBE443F-1163-4B92-8F5B-8913B0FF6E01}" destId="{9EA4B530-FB13-472C-9340-5C6687533A40}" srcOrd="0" destOrd="0" presId="urn:microsoft.com/office/officeart/2018/2/layout/IconVerticalSolidList"/>
    <dgm:cxn modelId="{C1F7DB60-D756-458C-A0C1-C6163C911FBE}" type="presOf" srcId="{27F012FC-C82D-45ED-958A-C2EA8B5E3CD8}" destId="{EE02DD46-0064-4BE7-9FDA-B9F03253C25F}" srcOrd="0" destOrd="0" presId="urn:microsoft.com/office/officeart/2018/2/layout/IconVerticalSolidList"/>
    <dgm:cxn modelId="{D8346649-6939-49A8-A08E-D72B23850EF3}" srcId="{3A37EEEC-887D-4D67-9064-E874997689D0}" destId="{27F012FC-C82D-45ED-958A-C2EA8B5E3CD8}" srcOrd="1" destOrd="0" parTransId="{057872FC-8808-4434-9A03-D9865B8A27C0}" sibTransId="{EF4E6563-F5D2-43C3-AE43-8A7E371C5117}"/>
    <dgm:cxn modelId="{177CC497-A4A6-4E2D-B087-D62A37474666}" type="presOf" srcId="{3A37EEEC-887D-4D67-9064-E874997689D0}" destId="{8F002ADD-AEA5-4716-9F9D-A7A2875050D6}" srcOrd="0" destOrd="0" presId="urn:microsoft.com/office/officeart/2018/2/layout/IconVerticalSolidList"/>
    <dgm:cxn modelId="{7AC061A6-D339-4951-B146-20FC084796FC}" srcId="{3A37EEEC-887D-4D67-9064-E874997689D0}" destId="{8EBE443F-1163-4B92-8F5B-8913B0FF6E01}" srcOrd="0" destOrd="0" parTransId="{3F89C30D-0369-4201-B44F-384049E55DD0}" sibTransId="{32C3E909-A0E5-4678-B49A-E339C60BF6D0}"/>
    <dgm:cxn modelId="{570137C9-916F-4507-8F4E-5F1D6B567595}" type="presOf" srcId="{E6635769-1AA3-4FE1-9BD2-E1BC6ABFC865}" destId="{F456AB95-98D1-4A92-BA2B-FD9141102276}" srcOrd="0" destOrd="0" presId="urn:microsoft.com/office/officeart/2018/2/layout/IconVerticalSolidList"/>
    <dgm:cxn modelId="{0FDE08AE-458B-430D-BE9D-5DC53614C60D}" type="presParOf" srcId="{8F002ADD-AEA5-4716-9F9D-A7A2875050D6}" destId="{8E59BD1C-CE2F-467E-B331-8F097569464E}" srcOrd="0" destOrd="0" presId="urn:microsoft.com/office/officeart/2018/2/layout/IconVerticalSolidList"/>
    <dgm:cxn modelId="{DA89E6E1-47E4-47FE-AB7E-60B0408B2AB9}" type="presParOf" srcId="{8E59BD1C-CE2F-467E-B331-8F097569464E}" destId="{5F044745-1B46-430B-BA81-BA55F570EB06}" srcOrd="0" destOrd="0" presId="urn:microsoft.com/office/officeart/2018/2/layout/IconVerticalSolidList"/>
    <dgm:cxn modelId="{5F3186D4-3EBB-4766-AB5A-0A8F00505E02}" type="presParOf" srcId="{8E59BD1C-CE2F-467E-B331-8F097569464E}" destId="{49844F06-0E71-4792-8BC1-C9FB0D749E82}" srcOrd="1" destOrd="0" presId="urn:microsoft.com/office/officeart/2018/2/layout/IconVerticalSolidList"/>
    <dgm:cxn modelId="{127706AC-BE82-4609-8297-BE2F60B04702}" type="presParOf" srcId="{8E59BD1C-CE2F-467E-B331-8F097569464E}" destId="{9D9DB530-70D7-47B8-9EED-A37B48B460E1}" srcOrd="2" destOrd="0" presId="urn:microsoft.com/office/officeart/2018/2/layout/IconVerticalSolidList"/>
    <dgm:cxn modelId="{E90E634D-957F-456F-ADE9-5AE568B20FDC}" type="presParOf" srcId="{8E59BD1C-CE2F-467E-B331-8F097569464E}" destId="{9EA4B530-FB13-472C-9340-5C6687533A40}" srcOrd="3" destOrd="0" presId="urn:microsoft.com/office/officeart/2018/2/layout/IconVerticalSolidList"/>
    <dgm:cxn modelId="{2DB121B4-5B5C-419D-9B46-43BA0775A3FA}" type="presParOf" srcId="{8F002ADD-AEA5-4716-9F9D-A7A2875050D6}" destId="{82D91335-6808-4314-9A4C-6329FB7309E9}" srcOrd="1" destOrd="0" presId="urn:microsoft.com/office/officeart/2018/2/layout/IconVerticalSolidList"/>
    <dgm:cxn modelId="{0EC28EFE-035B-4B34-A4AE-2C913DCAF415}" type="presParOf" srcId="{8F002ADD-AEA5-4716-9F9D-A7A2875050D6}" destId="{0C9E042E-7186-4C47-BD9C-872272759B38}" srcOrd="2" destOrd="0" presId="urn:microsoft.com/office/officeart/2018/2/layout/IconVerticalSolidList"/>
    <dgm:cxn modelId="{2FCA9FC8-B64A-4ADC-BD8C-51EF3E347C56}" type="presParOf" srcId="{0C9E042E-7186-4C47-BD9C-872272759B38}" destId="{721CE8B1-FEB5-438D-8BC7-45EB3A0EB38D}" srcOrd="0" destOrd="0" presId="urn:microsoft.com/office/officeart/2018/2/layout/IconVerticalSolidList"/>
    <dgm:cxn modelId="{AA499DAD-156D-4487-9BC4-1400472F2E78}" type="presParOf" srcId="{0C9E042E-7186-4C47-BD9C-872272759B38}" destId="{9115DB53-E98E-41D8-8286-CD6C57BAF8D8}" srcOrd="1" destOrd="0" presId="urn:microsoft.com/office/officeart/2018/2/layout/IconVerticalSolidList"/>
    <dgm:cxn modelId="{6436A530-E50A-43FF-8D5C-C1290BA12506}" type="presParOf" srcId="{0C9E042E-7186-4C47-BD9C-872272759B38}" destId="{4B01F208-8194-4B28-8192-45B8DF2A9D8B}" srcOrd="2" destOrd="0" presId="urn:microsoft.com/office/officeart/2018/2/layout/IconVerticalSolidList"/>
    <dgm:cxn modelId="{60D12395-1842-4D29-850C-50B98F7D69DB}" type="presParOf" srcId="{0C9E042E-7186-4C47-BD9C-872272759B38}" destId="{EE02DD46-0064-4BE7-9FDA-B9F03253C25F}" srcOrd="3" destOrd="0" presId="urn:microsoft.com/office/officeart/2018/2/layout/IconVerticalSolidList"/>
    <dgm:cxn modelId="{76C905A1-2B55-4C27-BB73-26EE6A9F28CE}" type="presParOf" srcId="{8F002ADD-AEA5-4716-9F9D-A7A2875050D6}" destId="{55494837-F03F-42EE-BE0E-3F64CAF2A18F}" srcOrd="3" destOrd="0" presId="urn:microsoft.com/office/officeart/2018/2/layout/IconVerticalSolidList"/>
    <dgm:cxn modelId="{27CAD32F-58FC-4E6B-A3F1-660C12E63F61}" type="presParOf" srcId="{8F002ADD-AEA5-4716-9F9D-A7A2875050D6}" destId="{F5813A22-CF35-4B93-8C05-C0C2DDA23185}" srcOrd="4" destOrd="0" presId="urn:microsoft.com/office/officeart/2018/2/layout/IconVerticalSolidList"/>
    <dgm:cxn modelId="{A6F82093-C7D8-40CC-83B5-7AF681A7E248}" type="presParOf" srcId="{F5813A22-CF35-4B93-8C05-C0C2DDA23185}" destId="{508E0770-8ECD-45A0-8778-EF618153CFFB}" srcOrd="0" destOrd="0" presId="urn:microsoft.com/office/officeart/2018/2/layout/IconVerticalSolidList"/>
    <dgm:cxn modelId="{E554A8E6-F70B-4AED-AE5B-0403F7ABA8DC}" type="presParOf" srcId="{F5813A22-CF35-4B93-8C05-C0C2DDA23185}" destId="{E4525B13-B3A5-4FFB-B585-3DCA05ECBB74}" srcOrd="1" destOrd="0" presId="urn:microsoft.com/office/officeart/2018/2/layout/IconVerticalSolidList"/>
    <dgm:cxn modelId="{FA4201DA-13D8-47B9-9160-E56F1003D2DA}" type="presParOf" srcId="{F5813A22-CF35-4B93-8C05-C0C2DDA23185}" destId="{BD85C7D3-CBC4-4329-854C-C89AEB592D28}" srcOrd="2" destOrd="0" presId="urn:microsoft.com/office/officeart/2018/2/layout/IconVerticalSolidList"/>
    <dgm:cxn modelId="{2B5A2930-6703-4C5F-99BB-119600E8A748}" type="presParOf" srcId="{F5813A22-CF35-4B93-8C05-C0C2DDA23185}" destId="{F456AB95-98D1-4A92-BA2B-FD914110227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B667E-2419-42EB-8F01-2600D778FAB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5D65F1E-AE8A-4D80-9FB4-C2D5ED2AB7EA}">
      <dgm:prSet/>
      <dgm:spPr/>
      <dgm:t>
        <a:bodyPr/>
        <a:lstStyle/>
        <a:p>
          <a:r>
            <a:rPr lang="en-US"/>
            <a:t>1. Describe a scenario in which a forward contract has cash settlement of zero at maturity and neither counterparty has defaulted. </a:t>
          </a:r>
        </a:p>
      </dgm:t>
    </dgm:pt>
    <dgm:pt modelId="{F7434AF5-FDE9-483E-954E-4EC36C289E38}" type="parTrans" cxnId="{392DFC36-34B1-4AF0-913F-556391F1B715}">
      <dgm:prSet/>
      <dgm:spPr/>
      <dgm:t>
        <a:bodyPr/>
        <a:lstStyle/>
        <a:p>
          <a:endParaRPr lang="en-US"/>
        </a:p>
      </dgm:t>
    </dgm:pt>
    <dgm:pt modelId="{86F0AC24-A4B2-48C9-8FDD-D0A4EF5B314B}" type="sibTrans" cxnId="{392DFC36-34B1-4AF0-913F-556391F1B715}">
      <dgm:prSet/>
      <dgm:spPr/>
      <dgm:t>
        <a:bodyPr/>
        <a:lstStyle/>
        <a:p>
          <a:endParaRPr lang="en-US"/>
        </a:p>
      </dgm:t>
    </dgm:pt>
    <dgm:pt modelId="{69C053A1-53D9-40BB-92B3-7E23773D6833}">
      <dgm:prSet/>
      <dgm:spPr/>
      <dgm:t>
        <a:bodyPr/>
        <a:lstStyle/>
        <a:p>
          <a:r>
            <a:rPr lang="en-US"/>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gm:t>
    </dgm:pt>
    <dgm:pt modelId="{9B76DB86-CE5F-49EA-A272-E2077F60195C}" type="parTrans" cxnId="{8F9B3A36-DCDB-453A-882C-7A06AADF480C}">
      <dgm:prSet/>
      <dgm:spPr/>
      <dgm:t>
        <a:bodyPr/>
        <a:lstStyle/>
        <a:p>
          <a:endParaRPr lang="en-US"/>
        </a:p>
      </dgm:t>
    </dgm:pt>
    <dgm:pt modelId="{377F1D82-74A5-4E4A-A1B2-1E88BD13BD4C}" type="sibTrans" cxnId="{8F9B3A36-DCDB-453A-882C-7A06AADF480C}">
      <dgm:prSet/>
      <dgm:spPr/>
      <dgm:t>
        <a:bodyPr/>
        <a:lstStyle/>
        <a:p>
          <a:endParaRPr lang="en-US"/>
        </a:p>
      </dgm:t>
    </dgm:pt>
    <dgm:pt modelId="{C5FC9F8C-E94A-6343-B158-B4636A522BA5}" type="pres">
      <dgm:prSet presAssocID="{7E5B667E-2419-42EB-8F01-2600D778FABC}" presName="linear" presStyleCnt="0">
        <dgm:presLayoutVars>
          <dgm:animLvl val="lvl"/>
          <dgm:resizeHandles val="exact"/>
        </dgm:presLayoutVars>
      </dgm:prSet>
      <dgm:spPr/>
    </dgm:pt>
    <dgm:pt modelId="{43EDFBE0-FC88-AB44-8F8F-1CB227FCA2F3}" type="pres">
      <dgm:prSet presAssocID="{45D65F1E-AE8A-4D80-9FB4-C2D5ED2AB7EA}" presName="parentText" presStyleLbl="node1" presStyleIdx="0" presStyleCnt="2">
        <dgm:presLayoutVars>
          <dgm:chMax val="0"/>
          <dgm:bulletEnabled val="1"/>
        </dgm:presLayoutVars>
      </dgm:prSet>
      <dgm:spPr/>
    </dgm:pt>
    <dgm:pt modelId="{502F79A3-F2C5-CB43-82AC-BB057B4EABE4}" type="pres">
      <dgm:prSet presAssocID="{86F0AC24-A4B2-48C9-8FDD-D0A4EF5B314B}" presName="spacer" presStyleCnt="0"/>
      <dgm:spPr/>
    </dgm:pt>
    <dgm:pt modelId="{2935446E-BFB4-B145-B594-12528465BFB3}" type="pres">
      <dgm:prSet presAssocID="{69C053A1-53D9-40BB-92B3-7E23773D6833}" presName="parentText" presStyleLbl="node1" presStyleIdx="1" presStyleCnt="2">
        <dgm:presLayoutVars>
          <dgm:chMax val="0"/>
          <dgm:bulletEnabled val="1"/>
        </dgm:presLayoutVars>
      </dgm:prSet>
      <dgm:spPr/>
    </dgm:pt>
  </dgm:ptLst>
  <dgm:cxnLst>
    <dgm:cxn modelId="{8F9B3A36-DCDB-453A-882C-7A06AADF480C}" srcId="{7E5B667E-2419-42EB-8F01-2600D778FABC}" destId="{69C053A1-53D9-40BB-92B3-7E23773D6833}" srcOrd="1" destOrd="0" parTransId="{9B76DB86-CE5F-49EA-A272-E2077F60195C}" sibTransId="{377F1D82-74A5-4E4A-A1B2-1E88BD13BD4C}"/>
    <dgm:cxn modelId="{392DFC36-34B1-4AF0-913F-556391F1B715}" srcId="{7E5B667E-2419-42EB-8F01-2600D778FABC}" destId="{45D65F1E-AE8A-4D80-9FB4-C2D5ED2AB7EA}" srcOrd="0" destOrd="0" parTransId="{F7434AF5-FDE9-483E-954E-4EC36C289E38}" sibTransId="{86F0AC24-A4B2-48C9-8FDD-D0A4EF5B314B}"/>
    <dgm:cxn modelId="{88A13A3E-F43A-7F43-B36F-951CE103D9A1}" type="presOf" srcId="{7E5B667E-2419-42EB-8F01-2600D778FABC}" destId="{C5FC9F8C-E94A-6343-B158-B4636A522BA5}" srcOrd="0" destOrd="0" presId="urn:microsoft.com/office/officeart/2005/8/layout/vList2"/>
    <dgm:cxn modelId="{5BB58E8D-0EEE-BC44-BCF0-D52D384B42E0}" type="presOf" srcId="{45D65F1E-AE8A-4D80-9FB4-C2D5ED2AB7EA}" destId="{43EDFBE0-FC88-AB44-8F8F-1CB227FCA2F3}" srcOrd="0" destOrd="0" presId="urn:microsoft.com/office/officeart/2005/8/layout/vList2"/>
    <dgm:cxn modelId="{08265896-6234-4541-9D75-467BC6EC85D5}" type="presOf" srcId="{69C053A1-53D9-40BB-92B3-7E23773D6833}" destId="{2935446E-BFB4-B145-B594-12528465BFB3}" srcOrd="0" destOrd="0" presId="urn:microsoft.com/office/officeart/2005/8/layout/vList2"/>
    <dgm:cxn modelId="{D637313A-1B84-A740-892B-8E3928503C75}" type="presParOf" srcId="{C5FC9F8C-E94A-6343-B158-B4636A522BA5}" destId="{43EDFBE0-FC88-AB44-8F8F-1CB227FCA2F3}" srcOrd="0" destOrd="0" presId="urn:microsoft.com/office/officeart/2005/8/layout/vList2"/>
    <dgm:cxn modelId="{7D481249-DAA5-7B46-BDD3-5F941B9F953A}" type="presParOf" srcId="{C5FC9F8C-E94A-6343-B158-B4636A522BA5}" destId="{502F79A3-F2C5-CB43-82AC-BB057B4EABE4}" srcOrd="1" destOrd="0" presId="urn:microsoft.com/office/officeart/2005/8/layout/vList2"/>
    <dgm:cxn modelId="{CC9967DD-E0A9-634C-B876-CCB156A0A4CF}" type="presParOf" srcId="{C5FC9F8C-E94A-6343-B158-B4636A522BA5}" destId="{2935446E-BFB4-B145-B594-12528465BFB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9225175-C805-4EF6-A501-D4592D47DCA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319AB6C-8DD6-4803-98A9-134545B29816}">
      <dgm:prSet/>
      <dgm:spPr/>
      <dgm:t>
        <a:bodyPr/>
        <a:lstStyle/>
        <a:p>
          <a:r>
            <a:rPr lang="en-US" dirty="0"/>
            <a:t>Definition: Futures contracts are forward contracts with </a:t>
          </a:r>
          <a:r>
            <a:rPr lang="en-US" dirty="0">
              <a:solidFill>
                <a:srgbClr val="FF0000"/>
              </a:solidFill>
            </a:rPr>
            <a:t>standardized</a:t>
          </a:r>
          <a:r>
            <a:rPr lang="en-US" dirty="0"/>
            <a:t> sizes, dates, and underlying that trade on futures exchanges.</a:t>
          </a:r>
        </a:p>
      </dgm:t>
    </dgm:pt>
    <dgm:pt modelId="{5CB9F2AE-CB6A-419C-B640-91D253E84917}" type="parTrans" cxnId="{97ED00F0-0109-4790-BD32-7B89673A8F96}">
      <dgm:prSet/>
      <dgm:spPr/>
      <dgm:t>
        <a:bodyPr/>
        <a:lstStyle/>
        <a:p>
          <a:endParaRPr lang="en-US"/>
        </a:p>
      </dgm:t>
    </dgm:pt>
    <dgm:pt modelId="{BE01A1EA-18B3-4341-8CB5-5B34DFF60F7F}" type="sibTrans" cxnId="{97ED00F0-0109-4790-BD32-7B89673A8F96}">
      <dgm:prSet/>
      <dgm:spPr/>
      <dgm:t>
        <a:bodyPr/>
        <a:lstStyle/>
        <a:p>
          <a:endParaRPr lang="en-US"/>
        </a:p>
      </dgm:t>
    </dgm:pt>
    <dgm:pt modelId="{35831B16-5810-4BB1-85F3-2D8658A2D062}">
      <dgm:prSet/>
      <dgm:spPr/>
      <dgm:t>
        <a:bodyPr/>
        <a:lstStyle/>
        <a:p>
          <a:r>
            <a:rPr lang="en-US" dirty="0"/>
            <a:t>The futures contract buyer creates a long exposure to the underlying by agreeing to purchase the underlying at a later date at a pre-agreed price. The seller makes the opposite commitment. This agreed-on price is called the </a:t>
          </a:r>
          <a:r>
            <a:rPr lang="en-US" dirty="0">
              <a:solidFill>
                <a:srgbClr val="FF0000"/>
              </a:solidFill>
            </a:rPr>
            <a:t>futures price, f0(T).</a:t>
          </a:r>
        </a:p>
      </dgm:t>
    </dgm:pt>
    <dgm:pt modelId="{CA9FD9A1-BD11-4060-AB6F-6980C43DE442}" type="parTrans" cxnId="{20568CF8-AFDE-4DFE-8E35-19655EC8486A}">
      <dgm:prSet/>
      <dgm:spPr/>
      <dgm:t>
        <a:bodyPr/>
        <a:lstStyle/>
        <a:p>
          <a:endParaRPr lang="en-US"/>
        </a:p>
      </dgm:t>
    </dgm:pt>
    <dgm:pt modelId="{0EDD077F-EB44-4B7C-AAE7-B691DB053DB7}" type="sibTrans" cxnId="{20568CF8-AFDE-4DFE-8E35-19655EC8486A}">
      <dgm:prSet/>
      <dgm:spPr/>
      <dgm:t>
        <a:bodyPr/>
        <a:lstStyle/>
        <a:p>
          <a:endParaRPr lang="en-US"/>
        </a:p>
      </dgm:t>
    </dgm:pt>
    <dgm:pt modelId="{68BBD05B-2F0C-2D49-AC21-4BDEAEF2B3B3}" type="pres">
      <dgm:prSet presAssocID="{09225175-C805-4EF6-A501-D4592D47DCA8}" presName="linear" presStyleCnt="0">
        <dgm:presLayoutVars>
          <dgm:animLvl val="lvl"/>
          <dgm:resizeHandles val="exact"/>
        </dgm:presLayoutVars>
      </dgm:prSet>
      <dgm:spPr/>
    </dgm:pt>
    <dgm:pt modelId="{9B9E4AEB-B7E7-994E-9CB9-D08A66D775E8}" type="pres">
      <dgm:prSet presAssocID="{D319AB6C-8DD6-4803-98A9-134545B29816}" presName="parentText" presStyleLbl="node1" presStyleIdx="0" presStyleCnt="2" custLinFactNeighborX="2180" custLinFactNeighborY="-66701">
        <dgm:presLayoutVars>
          <dgm:chMax val="0"/>
          <dgm:bulletEnabled val="1"/>
        </dgm:presLayoutVars>
      </dgm:prSet>
      <dgm:spPr/>
    </dgm:pt>
    <dgm:pt modelId="{F2A2DECA-ECD2-D14B-BE9D-F46CBDEA0C6F}" type="pres">
      <dgm:prSet presAssocID="{BE01A1EA-18B3-4341-8CB5-5B34DFF60F7F}" presName="spacer" presStyleCnt="0"/>
      <dgm:spPr/>
    </dgm:pt>
    <dgm:pt modelId="{3200F415-B300-1C4F-8BC2-0178721ECBA0}" type="pres">
      <dgm:prSet presAssocID="{35831B16-5810-4BB1-85F3-2D8658A2D062}" presName="parentText" presStyleLbl="node1" presStyleIdx="1" presStyleCnt="2">
        <dgm:presLayoutVars>
          <dgm:chMax val="0"/>
          <dgm:bulletEnabled val="1"/>
        </dgm:presLayoutVars>
      </dgm:prSet>
      <dgm:spPr/>
    </dgm:pt>
  </dgm:ptLst>
  <dgm:cxnLst>
    <dgm:cxn modelId="{266D6658-8DC2-4C4A-8854-5CC0445758DB}" type="presOf" srcId="{D319AB6C-8DD6-4803-98A9-134545B29816}" destId="{9B9E4AEB-B7E7-994E-9CB9-D08A66D775E8}" srcOrd="0" destOrd="0" presId="urn:microsoft.com/office/officeart/2005/8/layout/vList2"/>
    <dgm:cxn modelId="{FE84F583-B93B-C54D-8090-6D25FCA90B37}" type="presOf" srcId="{09225175-C805-4EF6-A501-D4592D47DCA8}" destId="{68BBD05B-2F0C-2D49-AC21-4BDEAEF2B3B3}" srcOrd="0" destOrd="0" presId="urn:microsoft.com/office/officeart/2005/8/layout/vList2"/>
    <dgm:cxn modelId="{2688C186-C319-D145-A7FB-BB5CE8245534}" type="presOf" srcId="{35831B16-5810-4BB1-85F3-2D8658A2D062}" destId="{3200F415-B300-1C4F-8BC2-0178721ECBA0}" srcOrd="0" destOrd="0" presId="urn:microsoft.com/office/officeart/2005/8/layout/vList2"/>
    <dgm:cxn modelId="{97ED00F0-0109-4790-BD32-7B89673A8F96}" srcId="{09225175-C805-4EF6-A501-D4592D47DCA8}" destId="{D319AB6C-8DD6-4803-98A9-134545B29816}" srcOrd="0" destOrd="0" parTransId="{5CB9F2AE-CB6A-419C-B640-91D253E84917}" sibTransId="{BE01A1EA-18B3-4341-8CB5-5B34DFF60F7F}"/>
    <dgm:cxn modelId="{20568CF8-AFDE-4DFE-8E35-19655EC8486A}" srcId="{09225175-C805-4EF6-A501-D4592D47DCA8}" destId="{35831B16-5810-4BB1-85F3-2D8658A2D062}" srcOrd="1" destOrd="0" parTransId="{CA9FD9A1-BD11-4060-AB6F-6980C43DE442}" sibTransId="{0EDD077F-EB44-4B7C-AAE7-B691DB053DB7}"/>
    <dgm:cxn modelId="{D288D09E-BAAD-5C44-8058-D01D778EDB11}" type="presParOf" srcId="{68BBD05B-2F0C-2D49-AC21-4BDEAEF2B3B3}" destId="{9B9E4AEB-B7E7-994E-9CB9-D08A66D775E8}" srcOrd="0" destOrd="0" presId="urn:microsoft.com/office/officeart/2005/8/layout/vList2"/>
    <dgm:cxn modelId="{0D746861-DA7E-F64E-A8E7-61545BADF390}" type="presParOf" srcId="{68BBD05B-2F0C-2D49-AC21-4BDEAEF2B3B3}" destId="{F2A2DECA-ECD2-D14B-BE9D-F46CBDEA0C6F}" srcOrd="1" destOrd="0" presId="urn:microsoft.com/office/officeart/2005/8/layout/vList2"/>
    <dgm:cxn modelId="{BE5B2FD9-CF85-4246-AE11-91035CF0FA7B}" type="presParOf" srcId="{68BBD05B-2F0C-2D49-AC21-4BDEAEF2B3B3}" destId="{3200F415-B300-1C4F-8BC2-0178721ECBA0}"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DF7109D-A933-4331-BF01-EFEE5BF19E49}"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66D154E6-E25D-467F-8E00-CAAB2F6AD7C2}">
      <dgm:prSet/>
      <dgm:spPr/>
      <dgm:t>
        <a:bodyPr/>
        <a:lstStyle/>
        <a:p>
          <a:pPr>
            <a:lnSpc>
              <a:spcPct val="100000"/>
            </a:lnSpc>
          </a:pPr>
          <a:r>
            <a:rPr lang="en-US" dirty="0"/>
            <a:t>Probably the most important distinctive characteristic of futures contracts is the </a:t>
          </a:r>
          <a:r>
            <a:rPr lang="en-US" dirty="0">
              <a:solidFill>
                <a:srgbClr val="FF0000"/>
              </a:solidFill>
            </a:rPr>
            <a:t>daily settlement </a:t>
          </a:r>
          <a:r>
            <a:rPr lang="en-US" dirty="0"/>
            <a:t>of gains and losses and the associated </a:t>
          </a:r>
          <a:r>
            <a:rPr lang="en-US" dirty="0">
              <a:solidFill>
                <a:srgbClr val="FF0000"/>
              </a:solidFill>
            </a:rPr>
            <a:t>credit guarantee </a:t>
          </a:r>
          <a:r>
            <a:rPr lang="en-US" dirty="0"/>
            <a:t>provided by the exchange through its clearinghouse.</a:t>
          </a:r>
        </a:p>
      </dgm:t>
    </dgm:pt>
    <dgm:pt modelId="{7242AEB5-D316-4D54-AE86-BE6FBE753C43}" type="parTrans" cxnId="{A709F083-CCD1-4887-9B61-47C3A48E55D4}">
      <dgm:prSet/>
      <dgm:spPr/>
      <dgm:t>
        <a:bodyPr/>
        <a:lstStyle/>
        <a:p>
          <a:endParaRPr lang="en-US"/>
        </a:p>
      </dgm:t>
    </dgm:pt>
    <dgm:pt modelId="{5378D5AA-1297-4C98-A670-FB6F1DEAF8CC}" type="sibTrans" cxnId="{A709F083-CCD1-4887-9B61-47C3A48E55D4}">
      <dgm:prSet/>
      <dgm:spPr/>
      <dgm:t>
        <a:bodyPr/>
        <a:lstStyle/>
        <a:p>
          <a:endParaRPr lang="en-US"/>
        </a:p>
      </dgm:t>
    </dgm:pt>
    <dgm:pt modelId="{9E895415-C667-4C40-A295-593F56665761}">
      <dgm:prSet/>
      <dgm:spPr/>
      <dgm:t>
        <a:bodyPr/>
        <a:lstStyle/>
        <a:p>
          <a:pPr>
            <a:lnSpc>
              <a:spcPct val="100000"/>
            </a:lnSpc>
          </a:pPr>
          <a:r>
            <a:rPr lang="en-US" dirty="0"/>
            <a:t>At the end of each day, the clearinghouse engages in a practice called </a:t>
          </a:r>
          <a:r>
            <a:rPr lang="en-US" dirty="0">
              <a:solidFill>
                <a:srgbClr val="FF0000"/>
              </a:solidFill>
            </a:rPr>
            <a:t>mark to market</a:t>
          </a:r>
          <a:r>
            <a:rPr lang="en-US" dirty="0"/>
            <a:t>, also known as the </a:t>
          </a:r>
          <a:r>
            <a:rPr lang="en-US" dirty="0">
              <a:solidFill>
                <a:srgbClr val="FF0000"/>
              </a:solidFill>
            </a:rPr>
            <a:t>daily settlement</a:t>
          </a:r>
          <a:r>
            <a:rPr lang="en-US" dirty="0"/>
            <a:t>.</a:t>
          </a:r>
        </a:p>
      </dgm:t>
    </dgm:pt>
    <dgm:pt modelId="{04A3C044-9313-480F-8E9A-EDC313EEA10B}" type="parTrans" cxnId="{101CCC37-D98A-4013-83B1-F17DE1B70FE9}">
      <dgm:prSet/>
      <dgm:spPr/>
      <dgm:t>
        <a:bodyPr/>
        <a:lstStyle/>
        <a:p>
          <a:endParaRPr lang="en-US"/>
        </a:p>
      </dgm:t>
    </dgm:pt>
    <dgm:pt modelId="{50FC89DB-FF62-45FF-B45E-0AA21C03EC58}" type="sibTrans" cxnId="{101CCC37-D98A-4013-83B1-F17DE1B70FE9}">
      <dgm:prSet/>
      <dgm:spPr/>
      <dgm:t>
        <a:bodyPr/>
        <a:lstStyle/>
        <a:p>
          <a:endParaRPr lang="en-US"/>
        </a:p>
      </dgm:t>
    </dgm:pt>
    <dgm:pt modelId="{33732F1F-CE57-46B4-90C9-4633EB3ACC9A}">
      <dgm:prSet/>
      <dgm:spPr/>
      <dgm:t>
        <a:bodyPr/>
        <a:lstStyle/>
        <a:p>
          <a:pPr>
            <a:lnSpc>
              <a:spcPct val="100000"/>
            </a:lnSpc>
          </a:pPr>
          <a:r>
            <a:rPr lang="en-US"/>
            <a:t>The account is specifically referred to as a margin</a:t>
          </a:r>
          <a:r>
            <a:rPr lang="en-US" b="1"/>
            <a:t> </a:t>
          </a:r>
          <a:r>
            <a:rPr lang="en-US"/>
            <a:t>account.</a:t>
          </a:r>
        </a:p>
      </dgm:t>
    </dgm:pt>
    <dgm:pt modelId="{6171493E-6372-412D-8746-36D9B96D90A6}" type="parTrans" cxnId="{946FC7A3-9AC9-48D8-82DC-E0C5003F3950}">
      <dgm:prSet/>
      <dgm:spPr/>
      <dgm:t>
        <a:bodyPr/>
        <a:lstStyle/>
        <a:p>
          <a:endParaRPr lang="en-US"/>
        </a:p>
      </dgm:t>
    </dgm:pt>
    <dgm:pt modelId="{BBB3DFBC-AD1A-4BF8-811F-8E0F1ED00725}" type="sibTrans" cxnId="{946FC7A3-9AC9-48D8-82DC-E0C5003F3950}">
      <dgm:prSet/>
      <dgm:spPr/>
      <dgm:t>
        <a:bodyPr/>
        <a:lstStyle/>
        <a:p>
          <a:endParaRPr lang="en-US"/>
        </a:p>
      </dgm:t>
    </dgm:pt>
    <dgm:pt modelId="{4B5B79F5-0362-4CCA-B8FB-B5AB71844B67}">
      <dgm:prSet custT="1"/>
      <dgm:spPr/>
      <dgm:t>
        <a:bodyPr/>
        <a:lstStyle/>
        <a:p>
          <a:pPr>
            <a:lnSpc>
              <a:spcPct val="100000"/>
            </a:lnSpc>
          </a:pPr>
          <a:r>
            <a:rPr lang="en-US" sz="1400" dirty="0"/>
            <a:t>Initial margin</a:t>
          </a:r>
        </a:p>
      </dgm:t>
    </dgm:pt>
    <dgm:pt modelId="{5B88983F-1472-4ECA-A202-3ED85EA1A5C3}" type="parTrans" cxnId="{11998D71-A0EA-45D8-95CE-ECC911E48D3D}">
      <dgm:prSet/>
      <dgm:spPr/>
      <dgm:t>
        <a:bodyPr/>
        <a:lstStyle/>
        <a:p>
          <a:endParaRPr lang="en-US"/>
        </a:p>
      </dgm:t>
    </dgm:pt>
    <dgm:pt modelId="{F8A6CA0B-C5FB-469D-B0F9-4FA265FFF05D}" type="sibTrans" cxnId="{11998D71-A0EA-45D8-95CE-ECC911E48D3D}">
      <dgm:prSet/>
      <dgm:spPr/>
      <dgm:t>
        <a:bodyPr/>
        <a:lstStyle/>
        <a:p>
          <a:endParaRPr lang="en-US"/>
        </a:p>
      </dgm:t>
    </dgm:pt>
    <dgm:pt modelId="{7ECE3930-1DCE-49C9-A7C7-7868B3D153DF}">
      <dgm:prSet custT="1"/>
      <dgm:spPr/>
      <dgm:t>
        <a:bodyPr/>
        <a:lstStyle/>
        <a:p>
          <a:pPr>
            <a:lnSpc>
              <a:spcPct val="100000"/>
            </a:lnSpc>
          </a:pPr>
          <a:r>
            <a:rPr lang="en-US" sz="1400" dirty="0"/>
            <a:t>Maintenance margin</a:t>
          </a:r>
        </a:p>
      </dgm:t>
    </dgm:pt>
    <dgm:pt modelId="{8C84CEA7-9AC9-46E0-A893-4FB3C2AF0F07}" type="parTrans" cxnId="{9270E8D6-6E4D-44E5-982F-29BB75AB716E}">
      <dgm:prSet/>
      <dgm:spPr/>
      <dgm:t>
        <a:bodyPr/>
        <a:lstStyle/>
        <a:p>
          <a:endParaRPr lang="en-US"/>
        </a:p>
      </dgm:t>
    </dgm:pt>
    <dgm:pt modelId="{81B64CD4-9C8C-4433-B480-F4BF38136157}" type="sibTrans" cxnId="{9270E8D6-6E4D-44E5-982F-29BB75AB716E}">
      <dgm:prSet/>
      <dgm:spPr/>
      <dgm:t>
        <a:bodyPr/>
        <a:lstStyle/>
        <a:p>
          <a:endParaRPr lang="en-US"/>
        </a:p>
      </dgm:t>
    </dgm:pt>
    <dgm:pt modelId="{A35D7B48-FFB5-4143-91F1-8B6BC35B6E47}">
      <dgm:prSet custT="1"/>
      <dgm:spPr/>
      <dgm:t>
        <a:bodyPr/>
        <a:lstStyle/>
        <a:p>
          <a:pPr>
            <a:lnSpc>
              <a:spcPct val="100000"/>
            </a:lnSpc>
          </a:pPr>
          <a:r>
            <a:rPr lang="en-US" sz="1400" dirty="0"/>
            <a:t>Margin call</a:t>
          </a:r>
        </a:p>
      </dgm:t>
    </dgm:pt>
    <dgm:pt modelId="{0940ED25-DB18-4B17-A3C7-348DD0883F20}" type="parTrans" cxnId="{7914D71D-D177-4100-B4A8-8D47C0B0C36A}">
      <dgm:prSet/>
      <dgm:spPr/>
      <dgm:t>
        <a:bodyPr/>
        <a:lstStyle/>
        <a:p>
          <a:endParaRPr lang="en-US"/>
        </a:p>
      </dgm:t>
    </dgm:pt>
    <dgm:pt modelId="{09037F3E-1562-4335-B9BB-098AF3353205}" type="sibTrans" cxnId="{7914D71D-D177-4100-B4A8-8D47C0B0C36A}">
      <dgm:prSet/>
      <dgm:spPr/>
      <dgm:t>
        <a:bodyPr/>
        <a:lstStyle/>
        <a:p>
          <a:endParaRPr lang="en-US"/>
        </a:p>
      </dgm:t>
    </dgm:pt>
    <dgm:pt modelId="{2B3ECA7B-4020-4BD3-8DCE-71A397421064}">
      <dgm:prSet custT="1"/>
      <dgm:spPr/>
      <dgm:t>
        <a:bodyPr/>
        <a:lstStyle/>
        <a:p>
          <a:pPr>
            <a:lnSpc>
              <a:spcPct val="100000"/>
            </a:lnSpc>
          </a:pPr>
          <a:r>
            <a:rPr lang="en-US" sz="1400" dirty="0"/>
            <a:t>Variation margin</a:t>
          </a:r>
        </a:p>
      </dgm:t>
    </dgm:pt>
    <dgm:pt modelId="{9C61C676-9BBF-4465-92D2-BAD61C7C991C}" type="parTrans" cxnId="{63C8C02D-463C-4DC7-A50A-62F06BD4E11E}">
      <dgm:prSet/>
      <dgm:spPr/>
      <dgm:t>
        <a:bodyPr/>
        <a:lstStyle/>
        <a:p>
          <a:endParaRPr lang="en-US"/>
        </a:p>
      </dgm:t>
    </dgm:pt>
    <dgm:pt modelId="{D4C315A0-4F55-4AC2-A342-8CF976CC3B72}" type="sibTrans" cxnId="{63C8C02D-463C-4DC7-A50A-62F06BD4E11E}">
      <dgm:prSet/>
      <dgm:spPr/>
      <dgm:t>
        <a:bodyPr/>
        <a:lstStyle/>
        <a:p>
          <a:endParaRPr lang="en-US"/>
        </a:p>
      </dgm:t>
    </dgm:pt>
    <dgm:pt modelId="{A8BE7E43-EBE8-4E69-8634-BF9AFD203986}" type="pres">
      <dgm:prSet presAssocID="{DDF7109D-A933-4331-BF01-EFEE5BF19E49}" presName="root" presStyleCnt="0">
        <dgm:presLayoutVars>
          <dgm:dir/>
          <dgm:resizeHandles val="exact"/>
        </dgm:presLayoutVars>
      </dgm:prSet>
      <dgm:spPr/>
    </dgm:pt>
    <dgm:pt modelId="{B7EA84EC-7052-4C8E-882D-61028A32F177}" type="pres">
      <dgm:prSet presAssocID="{66D154E6-E25D-467F-8E00-CAAB2F6AD7C2}" presName="compNode" presStyleCnt="0"/>
      <dgm:spPr/>
    </dgm:pt>
    <dgm:pt modelId="{374E5866-3565-4839-BDEF-D1CC0E192629}" type="pres">
      <dgm:prSet presAssocID="{66D154E6-E25D-467F-8E00-CAAB2F6AD7C2}" presName="bgRect" presStyleLbl="bgShp" presStyleIdx="0" presStyleCnt="3" custLinFactNeighborX="2180" custLinFactNeighborY="-645"/>
      <dgm:spPr/>
    </dgm:pt>
    <dgm:pt modelId="{6D4576ED-3D6A-4E27-8E8F-2B11C8CB60DB}" type="pres">
      <dgm:prSet presAssocID="{66D154E6-E25D-467F-8E00-CAAB2F6AD7C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美元"/>
        </a:ext>
      </dgm:extLst>
    </dgm:pt>
    <dgm:pt modelId="{8D107CFE-4078-4ED3-B9DF-B454B2BB4D08}" type="pres">
      <dgm:prSet presAssocID="{66D154E6-E25D-467F-8E00-CAAB2F6AD7C2}" presName="spaceRect" presStyleCnt="0"/>
      <dgm:spPr/>
    </dgm:pt>
    <dgm:pt modelId="{9A6A8F43-7775-41B8-999B-812E8DED0B77}" type="pres">
      <dgm:prSet presAssocID="{66D154E6-E25D-467F-8E00-CAAB2F6AD7C2}" presName="parTx" presStyleLbl="revTx" presStyleIdx="0" presStyleCnt="4">
        <dgm:presLayoutVars>
          <dgm:chMax val="0"/>
          <dgm:chPref val="0"/>
        </dgm:presLayoutVars>
      </dgm:prSet>
      <dgm:spPr/>
    </dgm:pt>
    <dgm:pt modelId="{83390735-0AD2-43DC-8000-BA999938A801}" type="pres">
      <dgm:prSet presAssocID="{5378D5AA-1297-4C98-A670-FB6F1DEAF8CC}" presName="sibTrans" presStyleCnt="0"/>
      <dgm:spPr/>
    </dgm:pt>
    <dgm:pt modelId="{DEEDE28C-6140-42CC-B6FD-D7ED589E6600}" type="pres">
      <dgm:prSet presAssocID="{9E895415-C667-4C40-A295-593F56665761}" presName="compNode" presStyleCnt="0"/>
      <dgm:spPr/>
    </dgm:pt>
    <dgm:pt modelId="{865A6B11-3230-485A-BFAF-9E23DE02F03F}" type="pres">
      <dgm:prSet presAssocID="{9E895415-C667-4C40-A295-593F56665761}" presName="bgRect" presStyleLbl="bgShp" presStyleIdx="1" presStyleCnt="3"/>
      <dgm:spPr/>
    </dgm:pt>
    <dgm:pt modelId="{66D9AFC2-D680-411C-8F90-E15381D1A237}" type="pres">
      <dgm:prSet presAssocID="{9E895415-C667-4C40-A295-593F5666576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流程图"/>
        </a:ext>
      </dgm:extLst>
    </dgm:pt>
    <dgm:pt modelId="{4EA3C924-6CED-4DB3-9000-2E428B7FBDA7}" type="pres">
      <dgm:prSet presAssocID="{9E895415-C667-4C40-A295-593F56665761}" presName="spaceRect" presStyleCnt="0"/>
      <dgm:spPr/>
    </dgm:pt>
    <dgm:pt modelId="{8193C3B4-7C35-4EA4-AF21-2D06743CD313}" type="pres">
      <dgm:prSet presAssocID="{9E895415-C667-4C40-A295-593F56665761}" presName="parTx" presStyleLbl="revTx" presStyleIdx="1" presStyleCnt="4">
        <dgm:presLayoutVars>
          <dgm:chMax val="0"/>
          <dgm:chPref val="0"/>
        </dgm:presLayoutVars>
      </dgm:prSet>
      <dgm:spPr/>
    </dgm:pt>
    <dgm:pt modelId="{52463227-9828-47C7-9464-85F73B77FCAA}" type="pres">
      <dgm:prSet presAssocID="{50FC89DB-FF62-45FF-B45E-0AA21C03EC58}" presName="sibTrans" presStyleCnt="0"/>
      <dgm:spPr/>
    </dgm:pt>
    <dgm:pt modelId="{6BC16DB1-5390-4D1E-8B76-20D374165E25}" type="pres">
      <dgm:prSet presAssocID="{33732F1F-CE57-46B4-90C9-4633EB3ACC9A}" presName="compNode" presStyleCnt="0"/>
      <dgm:spPr/>
    </dgm:pt>
    <dgm:pt modelId="{F0384FAF-AFF8-4682-9F0E-043D9744E5E6}" type="pres">
      <dgm:prSet presAssocID="{33732F1F-CE57-46B4-90C9-4633EB3ACC9A}" presName="bgRect" presStyleLbl="bgShp" presStyleIdx="2" presStyleCnt="3"/>
      <dgm:spPr/>
    </dgm:pt>
    <dgm:pt modelId="{DB517849-A944-4E4C-B7AB-C89DF5B1A464}" type="pres">
      <dgm:prSet presAssocID="{33732F1F-CE57-46B4-90C9-4633EB3ACC9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钱"/>
        </a:ext>
      </dgm:extLst>
    </dgm:pt>
    <dgm:pt modelId="{F518E69A-718C-4EE6-A16A-5CFC3345447C}" type="pres">
      <dgm:prSet presAssocID="{33732F1F-CE57-46B4-90C9-4633EB3ACC9A}" presName="spaceRect" presStyleCnt="0"/>
      <dgm:spPr/>
    </dgm:pt>
    <dgm:pt modelId="{20293E29-16F9-4DCE-8C8B-12EE30C98756}" type="pres">
      <dgm:prSet presAssocID="{33732F1F-CE57-46B4-90C9-4633EB3ACC9A}" presName="parTx" presStyleLbl="revTx" presStyleIdx="2" presStyleCnt="4">
        <dgm:presLayoutVars>
          <dgm:chMax val="0"/>
          <dgm:chPref val="0"/>
        </dgm:presLayoutVars>
      </dgm:prSet>
      <dgm:spPr/>
    </dgm:pt>
    <dgm:pt modelId="{9C7522BB-39C6-4B9B-AD1E-23F8C92134B6}" type="pres">
      <dgm:prSet presAssocID="{33732F1F-CE57-46B4-90C9-4633EB3ACC9A}" presName="desTx" presStyleLbl="revTx" presStyleIdx="3" presStyleCnt="4">
        <dgm:presLayoutVars/>
      </dgm:prSet>
      <dgm:spPr/>
    </dgm:pt>
  </dgm:ptLst>
  <dgm:cxnLst>
    <dgm:cxn modelId="{37759F13-D57E-4752-9435-CD9FA9255F93}" type="presOf" srcId="{4B5B79F5-0362-4CCA-B8FB-B5AB71844B67}" destId="{9C7522BB-39C6-4B9B-AD1E-23F8C92134B6}" srcOrd="0" destOrd="0" presId="urn:microsoft.com/office/officeart/2018/2/layout/IconVerticalSolidList"/>
    <dgm:cxn modelId="{7914D71D-D177-4100-B4A8-8D47C0B0C36A}" srcId="{33732F1F-CE57-46B4-90C9-4633EB3ACC9A}" destId="{A35D7B48-FFB5-4143-91F1-8B6BC35B6E47}" srcOrd="2" destOrd="0" parTransId="{0940ED25-DB18-4B17-A3C7-348DD0883F20}" sibTransId="{09037F3E-1562-4335-B9BB-098AF3353205}"/>
    <dgm:cxn modelId="{F6F16722-F30F-474A-B53B-9704446C72ED}" type="presOf" srcId="{33732F1F-CE57-46B4-90C9-4633EB3ACC9A}" destId="{20293E29-16F9-4DCE-8C8B-12EE30C98756}" srcOrd="0" destOrd="0" presId="urn:microsoft.com/office/officeart/2018/2/layout/IconVerticalSolidList"/>
    <dgm:cxn modelId="{63C8C02D-463C-4DC7-A50A-62F06BD4E11E}" srcId="{33732F1F-CE57-46B4-90C9-4633EB3ACC9A}" destId="{2B3ECA7B-4020-4BD3-8DCE-71A397421064}" srcOrd="3" destOrd="0" parTransId="{9C61C676-9BBF-4465-92D2-BAD61C7C991C}" sibTransId="{D4C315A0-4F55-4AC2-A342-8CF976CC3B72}"/>
    <dgm:cxn modelId="{101CCC37-D98A-4013-83B1-F17DE1B70FE9}" srcId="{DDF7109D-A933-4331-BF01-EFEE5BF19E49}" destId="{9E895415-C667-4C40-A295-593F56665761}" srcOrd="1" destOrd="0" parTransId="{04A3C044-9313-480F-8E9A-EDC313EEA10B}" sibTransId="{50FC89DB-FF62-45FF-B45E-0AA21C03EC58}"/>
    <dgm:cxn modelId="{D77E7068-8F97-4003-9B92-EED044EF193E}" type="presOf" srcId="{9E895415-C667-4C40-A295-593F56665761}" destId="{8193C3B4-7C35-4EA4-AF21-2D06743CD313}" srcOrd="0" destOrd="0" presId="urn:microsoft.com/office/officeart/2018/2/layout/IconVerticalSolidList"/>
    <dgm:cxn modelId="{11998D71-A0EA-45D8-95CE-ECC911E48D3D}" srcId="{33732F1F-CE57-46B4-90C9-4633EB3ACC9A}" destId="{4B5B79F5-0362-4CCA-B8FB-B5AB71844B67}" srcOrd="0" destOrd="0" parTransId="{5B88983F-1472-4ECA-A202-3ED85EA1A5C3}" sibTransId="{F8A6CA0B-C5FB-469D-B0F9-4FA265FFF05D}"/>
    <dgm:cxn modelId="{06077181-A96E-4997-AA0A-42AAC76DE6D6}" type="presOf" srcId="{7ECE3930-1DCE-49C9-A7C7-7868B3D153DF}" destId="{9C7522BB-39C6-4B9B-AD1E-23F8C92134B6}" srcOrd="0" destOrd="1" presId="urn:microsoft.com/office/officeart/2018/2/layout/IconVerticalSolidList"/>
    <dgm:cxn modelId="{A709F083-CCD1-4887-9B61-47C3A48E55D4}" srcId="{DDF7109D-A933-4331-BF01-EFEE5BF19E49}" destId="{66D154E6-E25D-467F-8E00-CAAB2F6AD7C2}" srcOrd="0" destOrd="0" parTransId="{7242AEB5-D316-4D54-AE86-BE6FBE753C43}" sibTransId="{5378D5AA-1297-4C98-A670-FB6F1DEAF8CC}"/>
    <dgm:cxn modelId="{0E531E91-A40A-406A-BA8A-0F4327B89A8C}" type="presOf" srcId="{2B3ECA7B-4020-4BD3-8DCE-71A397421064}" destId="{9C7522BB-39C6-4B9B-AD1E-23F8C92134B6}" srcOrd="0" destOrd="3" presId="urn:microsoft.com/office/officeart/2018/2/layout/IconVerticalSolidList"/>
    <dgm:cxn modelId="{946FC7A3-9AC9-48D8-82DC-E0C5003F3950}" srcId="{DDF7109D-A933-4331-BF01-EFEE5BF19E49}" destId="{33732F1F-CE57-46B4-90C9-4633EB3ACC9A}" srcOrd="2" destOrd="0" parTransId="{6171493E-6372-412D-8746-36D9B96D90A6}" sibTransId="{BBB3DFBC-AD1A-4BF8-811F-8E0F1ED00725}"/>
    <dgm:cxn modelId="{D34881AD-C371-4933-870C-51BBD07E5342}" type="presOf" srcId="{DDF7109D-A933-4331-BF01-EFEE5BF19E49}" destId="{A8BE7E43-EBE8-4E69-8634-BF9AFD203986}" srcOrd="0" destOrd="0" presId="urn:microsoft.com/office/officeart/2018/2/layout/IconVerticalSolidList"/>
    <dgm:cxn modelId="{FC86E6CC-877C-441E-B801-2EF097910031}" type="presOf" srcId="{66D154E6-E25D-467F-8E00-CAAB2F6AD7C2}" destId="{9A6A8F43-7775-41B8-999B-812E8DED0B77}" srcOrd="0" destOrd="0" presId="urn:microsoft.com/office/officeart/2018/2/layout/IconVerticalSolidList"/>
    <dgm:cxn modelId="{9270E8D6-6E4D-44E5-982F-29BB75AB716E}" srcId="{33732F1F-CE57-46B4-90C9-4633EB3ACC9A}" destId="{7ECE3930-1DCE-49C9-A7C7-7868B3D153DF}" srcOrd="1" destOrd="0" parTransId="{8C84CEA7-9AC9-46E0-A893-4FB3C2AF0F07}" sibTransId="{81B64CD4-9C8C-4433-B480-F4BF38136157}"/>
    <dgm:cxn modelId="{52EC30D9-9358-4C0B-A493-1892933C58FE}" type="presOf" srcId="{A35D7B48-FFB5-4143-91F1-8B6BC35B6E47}" destId="{9C7522BB-39C6-4B9B-AD1E-23F8C92134B6}" srcOrd="0" destOrd="2" presId="urn:microsoft.com/office/officeart/2018/2/layout/IconVerticalSolidList"/>
    <dgm:cxn modelId="{ADCE209C-9DD8-4553-8149-5B0505C0D432}" type="presParOf" srcId="{A8BE7E43-EBE8-4E69-8634-BF9AFD203986}" destId="{B7EA84EC-7052-4C8E-882D-61028A32F177}" srcOrd="0" destOrd="0" presId="urn:microsoft.com/office/officeart/2018/2/layout/IconVerticalSolidList"/>
    <dgm:cxn modelId="{75E5B91D-E2C1-4DB0-ADF8-F6D96F80675E}" type="presParOf" srcId="{B7EA84EC-7052-4C8E-882D-61028A32F177}" destId="{374E5866-3565-4839-BDEF-D1CC0E192629}" srcOrd="0" destOrd="0" presId="urn:microsoft.com/office/officeart/2018/2/layout/IconVerticalSolidList"/>
    <dgm:cxn modelId="{F4F5EC3B-8A17-4BEE-9863-F71C98638228}" type="presParOf" srcId="{B7EA84EC-7052-4C8E-882D-61028A32F177}" destId="{6D4576ED-3D6A-4E27-8E8F-2B11C8CB60DB}" srcOrd="1" destOrd="0" presId="urn:microsoft.com/office/officeart/2018/2/layout/IconVerticalSolidList"/>
    <dgm:cxn modelId="{2DC62CCD-E969-42AC-8400-789B0516E896}" type="presParOf" srcId="{B7EA84EC-7052-4C8E-882D-61028A32F177}" destId="{8D107CFE-4078-4ED3-B9DF-B454B2BB4D08}" srcOrd="2" destOrd="0" presId="urn:microsoft.com/office/officeart/2018/2/layout/IconVerticalSolidList"/>
    <dgm:cxn modelId="{F986F20B-65C9-47B1-87E8-D289B41E7297}" type="presParOf" srcId="{B7EA84EC-7052-4C8E-882D-61028A32F177}" destId="{9A6A8F43-7775-41B8-999B-812E8DED0B77}" srcOrd="3" destOrd="0" presId="urn:microsoft.com/office/officeart/2018/2/layout/IconVerticalSolidList"/>
    <dgm:cxn modelId="{7302C7D6-AA16-46E5-AC5F-39C1651DCC00}" type="presParOf" srcId="{A8BE7E43-EBE8-4E69-8634-BF9AFD203986}" destId="{83390735-0AD2-43DC-8000-BA999938A801}" srcOrd="1" destOrd="0" presId="urn:microsoft.com/office/officeart/2018/2/layout/IconVerticalSolidList"/>
    <dgm:cxn modelId="{0CD59041-1DC9-4600-A0B2-C0C830EFE897}" type="presParOf" srcId="{A8BE7E43-EBE8-4E69-8634-BF9AFD203986}" destId="{DEEDE28C-6140-42CC-B6FD-D7ED589E6600}" srcOrd="2" destOrd="0" presId="urn:microsoft.com/office/officeart/2018/2/layout/IconVerticalSolidList"/>
    <dgm:cxn modelId="{3660F56A-501C-4C49-A577-AD9CDE2B09CD}" type="presParOf" srcId="{DEEDE28C-6140-42CC-B6FD-D7ED589E6600}" destId="{865A6B11-3230-485A-BFAF-9E23DE02F03F}" srcOrd="0" destOrd="0" presId="urn:microsoft.com/office/officeart/2018/2/layout/IconVerticalSolidList"/>
    <dgm:cxn modelId="{59D63735-A4AA-4F6B-81B7-0B5E31CD3F8C}" type="presParOf" srcId="{DEEDE28C-6140-42CC-B6FD-D7ED589E6600}" destId="{66D9AFC2-D680-411C-8F90-E15381D1A237}" srcOrd="1" destOrd="0" presId="urn:microsoft.com/office/officeart/2018/2/layout/IconVerticalSolidList"/>
    <dgm:cxn modelId="{0E638032-EFEB-4048-89C5-1604A1624AA2}" type="presParOf" srcId="{DEEDE28C-6140-42CC-B6FD-D7ED589E6600}" destId="{4EA3C924-6CED-4DB3-9000-2E428B7FBDA7}" srcOrd="2" destOrd="0" presId="urn:microsoft.com/office/officeart/2018/2/layout/IconVerticalSolidList"/>
    <dgm:cxn modelId="{7EC36F79-CFAF-4C09-9214-7BA839D9F5D7}" type="presParOf" srcId="{DEEDE28C-6140-42CC-B6FD-D7ED589E6600}" destId="{8193C3B4-7C35-4EA4-AF21-2D06743CD313}" srcOrd="3" destOrd="0" presId="urn:microsoft.com/office/officeart/2018/2/layout/IconVerticalSolidList"/>
    <dgm:cxn modelId="{A0F4E3F8-ECDA-4B0C-BCDD-903C4D926C4E}" type="presParOf" srcId="{A8BE7E43-EBE8-4E69-8634-BF9AFD203986}" destId="{52463227-9828-47C7-9464-85F73B77FCAA}" srcOrd="3" destOrd="0" presId="urn:microsoft.com/office/officeart/2018/2/layout/IconVerticalSolidList"/>
    <dgm:cxn modelId="{23D787CB-AD8C-43B6-AE38-56C76ECD926D}" type="presParOf" srcId="{A8BE7E43-EBE8-4E69-8634-BF9AFD203986}" destId="{6BC16DB1-5390-4D1E-8B76-20D374165E25}" srcOrd="4" destOrd="0" presId="urn:microsoft.com/office/officeart/2018/2/layout/IconVerticalSolidList"/>
    <dgm:cxn modelId="{EAEACC26-D16D-4882-9F2C-15320FFEDE0E}" type="presParOf" srcId="{6BC16DB1-5390-4D1E-8B76-20D374165E25}" destId="{F0384FAF-AFF8-4682-9F0E-043D9744E5E6}" srcOrd="0" destOrd="0" presId="urn:microsoft.com/office/officeart/2018/2/layout/IconVerticalSolidList"/>
    <dgm:cxn modelId="{D5EAA0F9-8AA2-468B-AFBC-ED9BA4FDE384}" type="presParOf" srcId="{6BC16DB1-5390-4D1E-8B76-20D374165E25}" destId="{DB517849-A944-4E4C-B7AB-C89DF5B1A464}" srcOrd="1" destOrd="0" presId="urn:microsoft.com/office/officeart/2018/2/layout/IconVerticalSolidList"/>
    <dgm:cxn modelId="{0330AA4A-0095-4E20-BBC8-C4A6100411C4}" type="presParOf" srcId="{6BC16DB1-5390-4D1E-8B76-20D374165E25}" destId="{F518E69A-718C-4EE6-A16A-5CFC3345447C}" srcOrd="2" destOrd="0" presId="urn:microsoft.com/office/officeart/2018/2/layout/IconVerticalSolidList"/>
    <dgm:cxn modelId="{FFC40DA9-C9A8-4C83-A5E9-B94D37F0C4DE}" type="presParOf" srcId="{6BC16DB1-5390-4D1E-8B76-20D374165E25}" destId="{20293E29-16F9-4DCE-8C8B-12EE30C98756}" srcOrd="3" destOrd="0" presId="urn:microsoft.com/office/officeart/2018/2/layout/IconVerticalSolidList"/>
    <dgm:cxn modelId="{9C27E2B4-FFA1-4EB1-BD0E-EB0BEC433A69}" type="presParOf" srcId="{6BC16DB1-5390-4D1E-8B76-20D374165E25}" destId="{9C7522BB-39C6-4B9B-AD1E-23F8C92134B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63BF0E3-E3B9-4CCF-B511-F1A936E546BB}"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CDCE3CBB-5BC4-4351-8F12-E57D8055FB45}">
      <dgm:prSet custT="1"/>
      <dgm:spPr/>
      <dgm:t>
        <a:bodyPr/>
        <a:lstStyle/>
        <a:p>
          <a:r>
            <a:rPr lang="en-US" sz="3200" dirty="0"/>
            <a:t>Payoff of call option</a:t>
          </a:r>
        </a:p>
      </dgm:t>
    </dgm:pt>
    <dgm:pt modelId="{7C0D7797-73F8-48E3-8866-D4E9A761E27E}" type="parTrans" cxnId="{46F86A71-DB40-4A00-BC8D-1BFDE31FF721}">
      <dgm:prSet/>
      <dgm:spPr/>
      <dgm:t>
        <a:bodyPr/>
        <a:lstStyle/>
        <a:p>
          <a:endParaRPr lang="en-US"/>
        </a:p>
      </dgm:t>
    </dgm:pt>
    <dgm:pt modelId="{C944C84B-A74E-49F4-8ED8-73B55BCF943F}" type="sibTrans" cxnId="{46F86A71-DB40-4A00-BC8D-1BFDE31FF721}">
      <dgm:prSet/>
      <dgm:spPr/>
      <dgm:t>
        <a:bodyPr/>
        <a:lstStyle/>
        <a:p>
          <a:endParaRPr lang="en-US"/>
        </a:p>
      </dgm:t>
    </dgm:pt>
    <dgm:pt modelId="{33FDC042-90D3-43C2-81E3-0FB52A62A738}">
      <dgm:prSet custT="1"/>
      <dgm:spPr/>
      <dgm:t>
        <a:bodyPr/>
        <a:lstStyle/>
        <a:p>
          <a:r>
            <a:rPr lang="en-US" sz="2400" dirty="0"/>
            <a:t>Long call = MAX (S</a:t>
          </a:r>
          <a:r>
            <a:rPr lang="en-US" sz="2400" baseline="-25000" dirty="0"/>
            <a:t>T</a:t>
          </a:r>
          <a:r>
            <a:rPr lang="en-US" sz="2400" dirty="0"/>
            <a:t>-X,0)</a:t>
          </a:r>
        </a:p>
      </dgm:t>
    </dgm:pt>
    <dgm:pt modelId="{3D5D4BEF-1074-432C-B5E4-CCAE27405295}" type="parTrans" cxnId="{E5E70AB3-5799-4FE1-8B10-26248F1D30B5}">
      <dgm:prSet/>
      <dgm:spPr/>
      <dgm:t>
        <a:bodyPr/>
        <a:lstStyle/>
        <a:p>
          <a:endParaRPr lang="en-US"/>
        </a:p>
      </dgm:t>
    </dgm:pt>
    <dgm:pt modelId="{43C58A6A-107D-4B04-8047-5BD5C32B383A}" type="sibTrans" cxnId="{E5E70AB3-5799-4FE1-8B10-26248F1D30B5}">
      <dgm:prSet/>
      <dgm:spPr/>
      <dgm:t>
        <a:bodyPr/>
        <a:lstStyle/>
        <a:p>
          <a:endParaRPr lang="en-US"/>
        </a:p>
      </dgm:t>
    </dgm:pt>
    <dgm:pt modelId="{3A464ED9-86AF-4442-AED1-6EE0317D1083}">
      <dgm:prSet custT="1"/>
      <dgm:spPr/>
      <dgm:t>
        <a:bodyPr/>
        <a:lstStyle/>
        <a:p>
          <a:r>
            <a:rPr lang="en-US" sz="2400" dirty="0"/>
            <a:t>Short call = - MAX (S</a:t>
          </a:r>
          <a:r>
            <a:rPr lang="en-US" sz="2400" baseline="-25000" dirty="0"/>
            <a:t>T</a:t>
          </a:r>
          <a:r>
            <a:rPr lang="en-US" sz="2400" dirty="0"/>
            <a:t>-X,0)</a:t>
          </a:r>
        </a:p>
      </dgm:t>
    </dgm:pt>
    <dgm:pt modelId="{BDD18AB4-D73F-4A92-BBA0-83B7BFE3591B}" type="parTrans" cxnId="{3DE32AF6-125E-4BDE-B228-791F014A673C}">
      <dgm:prSet/>
      <dgm:spPr/>
      <dgm:t>
        <a:bodyPr/>
        <a:lstStyle/>
        <a:p>
          <a:endParaRPr lang="en-US"/>
        </a:p>
      </dgm:t>
    </dgm:pt>
    <dgm:pt modelId="{1B89EAF4-3F35-46B7-AD07-EB057F780D7E}" type="sibTrans" cxnId="{3DE32AF6-125E-4BDE-B228-791F014A673C}">
      <dgm:prSet/>
      <dgm:spPr/>
      <dgm:t>
        <a:bodyPr/>
        <a:lstStyle/>
        <a:p>
          <a:endParaRPr lang="en-US"/>
        </a:p>
      </dgm:t>
    </dgm:pt>
    <dgm:pt modelId="{DA6164CB-A06E-4B6E-99CC-DD3FDB07091C}">
      <dgm:prSet custT="1"/>
      <dgm:spPr/>
      <dgm:t>
        <a:bodyPr/>
        <a:lstStyle/>
        <a:p>
          <a:r>
            <a:rPr lang="en-US" sz="3200" dirty="0"/>
            <a:t>Profit of call option</a:t>
          </a:r>
        </a:p>
      </dgm:t>
    </dgm:pt>
    <dgm:pt modelId="{2E581130-A4F8-4351-9674-24B6D27E1223}" type="parTrans" cxnId="{C3560883-F9FC-4C0B-82A9-C21D990F2B55}">
      <dgm:prSet/>
      <dgm:spPr/>
      <dgm:t>
        <a:bodyPr/>
        <a:lstStyle/>
        <a:p>
          <a:endParaRPr lang="en-US"/>
        </a:p>
      </dgm:t>
    </dgm:pt>
    <dgm:pt modelId="{94B73F33-030B-4AB5-9A25-598ACA1DA86D}" type="sibTrans" cxnId="{C3560883-F9FC-4C0B-82A9-C21D990F2B55}">
      <dgm:prSet/>
      <dgm:spPr/>
      <dgm:t>
        <a:bodyPr/>
        <a:lstStyle/>
        <a:p>
          <a:endParaRPr lang="en-US"/>
        </a:p>
      </dgm:t>
    </dgm:pt>
    <dgm:pt modelId="{7AB37B6C-FAAE-4DEF-B472-D2BF8F2952FE}">
      <dgm:prSet custT="1"/>
      <dgm:spPr/>
      <dgm:t>
        <a:bodyPr/>
        <a:lstStyle/>
        <a:p>
          <a:r>
            <a:rPr lang="en-US" sz="2400" dirty="0"/>
            <a:t>Long call = MAX (S</a:t>
          </a:r>
          <a:r>
            <a:rPr lang="en-US" sz="2400" baseline="-25000" dirty="0"/>
            <a:t>T</a:t>
          </a:r>
          <a:r>
            <a:rPr lang="en-US" sz="2400" dirty="0"/>
            <a:t>-X,0) – C</a:t>
          </a:r>
          <a:r>
            <a:rPr lang="en-US" sz="2400" baseline="-25000" dirty="0"/>
            <a:t>0</a:t>
          </a:r>
          <a:endParaRPr lang="en-US" sz="2400" dirty="0"/>
        </a:p>
      </dgm:t>
    </dgm:pt>
    <dgm:pt modelId="{B031CA50-EE72-442C-A30A-23E7A1F8010D}" type="parTrans" cxnId="{8EE2492E-42BE-4C59-ACB9-7C859F5CCF09}">
      <dgm:prSet/>
      <dgm:spPr/>
      <dgm:t>
        <a:bodyPr/>
        <a:lstStyle/>
        <a:p>
          <a:endParaRPr lang="en-US"/>
        </a:p>
      </dgm:t>
    </dgm:pt>
    <dgm:pt modelId="{B3EF27EA-9CFF-4A45-9D69-1A08E119ABCA}" type="sibTrans" cxnId="{8EE2492E-42BE-4C59-ACB9-7C859F5CCF09}">
      <dgm:prSet/>
      <dgm:spPr/>
      <dgm:t>
        <a:bodyPr/>
        <a:lstStyle/>
        <a:p>
          <a:endParaRPr lang="en-US"/>
        </a:p>
      </dgm:t>
    </dgm:pt>
    <dgm:pt modelId="{966D03F3-DC1D-4E42-8C30-DAC0C3557962}">
      <dgm:prSet custT="1"/>
      <dgm:spPr/>
      <dgm:t>
        <a:bodyPr/>
        <a:lstStyle/>
        <a:p>
          <a:r>
            <a:rPr lang="en-US" sz="2400" dirty="0"/>
            <a:t>Short call = - MAX (S</a:t>
          </a:r>
          <a:r>
            <a:rPr lang="en-US" sz="2400" baseline="-25000" dirty="0"/>
            <a:t>T</a:t>
          </a:r>
          <a:r>
            <a:rPr lang="en-US" sz="2400" dirty="0"/>
            <a:t>-X,0) + C</a:t>
          </a:r>
          <a:r>
            <a:rPr lang="en-US" sz="2400" baseline="-25000" dirty="0"/>
            <a:t>0</a:t>
          </a:r>
          <a:endParaRPr lang="en-US" sz="2400" dirty="0"/>
        </a:p>
      </dgm:t>
    </dgm:pt>
    <dgm:pt modelId="{E055EA7B-1547-47AE-B5D4-6C3274E4B815}" type="parTrans" cxnId="{21E78166-3038-4432-9F33-98A4568D88E9}">
      <dgm:prSet/>
      <dgm:spPr/>
      <dgm:t>
        <a:bodyPr/>
        <a:lstStyle/>
        <a:p>
          <a:endParaRPr lang="en-US"/>
        </a:p>
      </dgm:t>
    </dgm:pt>
    <dgm:pt modelId="{067788F0-B44B-4060-9B48-2A2E85C53931}" type="sibTrans" cxnId="{21E78166-3038-4432-9F33-98A4568D88E9}">
      <dgm:prSet/>
      <dgm:spPr/>
      <dgm:t>
        <a:bodyPr/>
        <a:lstStyle/>
        <a:p>
          <a:endParaRPr lang="en-US"/>
        </a:p>
      </dgm:t>
    </dgm:pt>
    <dgm:pt modelId="{F26527DB-83AD-CE4E-91CB-365872A330DD}" type="pres">
      <dgm:prSet presAssocID="{063BF0E3-E3B9-4CCF-B511-F1A936E546BB}" presName="linear" presStyleCnt="0">
        <dgm:presLayoutVars>
          <dgm:dir/>
          <dgm:animLvl val="lvl"/>
          <dgm:resizeHandles val="exact"/>
        </dgm:presLayoutVars>
      </dgm:prSet>
      <dgm:spPr/>
    </dgm:pt>
    <dgm:pt modelId="{0F1A329F-A990-E34A-B76E-F1DAF2DABE26}" type="pres">
      <dgm:prSet presAssocID="{CDCE3CBB-5BC4-4351-8F12-E57D8055FB45}" presName="parentLin" presStyleCnt="0"/>
      <dgm:spPr/>
    </dgm:pt>
    <dgm:pt modelId="{8C5B777D-D2A6-2040-AA3D-69F0BDFCEC5E}" type="pres">
      <dgm:prSet presAssocID="{CDCE3CBB-5BC4-4351-8F12-E57D8055FB45}" presName="parentLeftMargin" presStyleLbl="node1" presStyleIdx="0" presStyleCnt="2"/>
      <dgm:spPr/>
    </dgm:pt>
    <dgm:pt modelId="{AD19BEF1-0A33-7E4A-8098-9601916D664A}" type="pres">
      <dgm:prSet presAssocID="{CDCE3CBB-5BC4-4351-8F12-E57D8055FB45}" presName="parentText" presStyleLbl="node1" presStyleIdx="0" presStyleCnt="2">
        <dgm:presLayoutVars>
          <dgm:chMax val="0"/>
          <dgm:bulletEnabled val="1"/>
        </dgm:presLayoutVars>
      </dgm:prSet>
      <dgm:spPr/>
    </dgm:pt>
    <dgm:pt modelId="{821350DA-C84B-C340-B6A0-20677E6F4EBD}" type="pres">
      <dgm:prSet presAssocID="{CDCE3CBB-5BC4-4351-8F12-E57D8055FB45}" presName="negativeSpace" presStyleCnt="0"/>
      <dgm:spPr/>
    </dgm:pt>
    <dgm:pt modelId="{6C553FE9-FEFD-C54E-A90E-2429DD63DAAA}" type="pres">
      <dgm:prSet presAssocID="{CDCE3CBB-5BC4-4351-8F12-E57D8055FB45}" presName="childText" presStyleLbl="conFgAcc1" presStyleIdx="0" presStyleCnt="2">
        <dgm:presLayoutVars>
          <dgm:bulletEnabled val="1"/>
        </dgm:presLayoutVars>
      </dgm:prSet>
      <dgm:spPr/>
    </dgm:pt>
    <dgm:pt modelId="{9E76E123-B51A-BB4E-9F87-7CAAD43AE58D}" type="pres">
      <dgm:prSet presAssocID="{C944C84B-A74E-49F4-8ED8-73B55BCF943F}" presName="spaceBetweenRectangles" presStyleCnt="0"/>
      <dgm:spPr/>
    </dgm:pt>
    <dgm:pt modelId="{D3B0399D-A815-3A46-8738-04152993B85F}" type="pres">
      <dgm:prSet presAssocID="{DA6164CB-A06E-4B6E-99CC-DD3FDB07091C}" presName="parentLin" presStyleCnt="0"/>
      <dgm:spPr/>
    </dgm:pt>
    <dgm:pt modelId="{636C2952-7AD4-4A47-9E1F-A24C69F01837}" type="pres">
      <dgm:prSet presAssocID="{DA6164CB-A06E-4B6E-99CC-DD3FDB07091C}" presName="parentLeftMargin" presStyleLbl="node1" presStyleIdx="0" presStyleCnt="2"/>
      <dgm:spPr/>
    </dgm:pt>
    <dgm:pt modelId="{37DE697B-0EEF-754F-93A2-A1713E19818D}" type="pres">
      <dgm:prSet presAssocID="{DA6164CB-A06E-4B6E-99CC-DD3FDB07091C}" presName="parentText" presStyleLbl="node1" presStyleIdx="1" presStyleCnt="2">
        <dgm:presLayoutVars>
          <dgm:chMax val="0"/>
          <dgm:bulletEnabled val="1"/>
        </dgm:presLayoutVars>
      </dgm:prSet>
      <dgm:spPr/>
    </dgm:pt>
    <dgm:pt modelId="{522755CA-10EA-6C43-9E7F-92DC1CE77CAB}" type="pres">
      <dgm:prSet presAssocID="{DA6164CB-A06E-4B6E-99CC-DD3FDB07091C}" presName="negativeSpace" presStyleCnt="0"/>
      <dgm:spPr/>
    </dgm:pt>
    <dgm:pt modelId="{39676DB7-2527-3D4F-919C-BDA311CC068B}" type="pres">
      <dgm:prSet presAssocID="{DA6164CB-A06E-4B6E-99CC-DD3FDB07091C}" presName="childText" presStyleLbl="conFgAcc1" presStyleIdx="1" presStyleCnt="2">
        <dgm:presLayoutVars>
          <dgm:bulletEnabled val="1"/>
        </dgm:presLayoutVars>
      </dgm:prSet>
      <dgm:spPr/>
    </dgm:pt>
  </dgm:ptLst>
  <dgm:cxnLst>
    <dgm:cxn modelId="{A48C6317-CB36-6E49-B273-BD403366BA5D}" type="presOf" srcId="{DA6164CB-A06E-4B6E-99CC-DD3FDB07091C}" destId="{636C2952-7AD4-4A47-9E1F-A24C69F01837}" srcOrd="0" destOrd="0" presId="urn:microsoft.com/office/officeart/2005/8/layout/list1"/>
    <dgm:cxn modelId="{ABEF1127-094C-0149-848C-BD7BF811B185}" type="presOf" srcId="{966D03F3-DC1D-4E42-8C30-DAC0C3557962}" destId="{39676DB7-2527-3D4F-919C-BDA311CC068B}" srcOrd="0" destOrd="1" presId="urn:microsoft.com/office/officeart/2005/8/layout/list1"/>
    <dgm:cxn modelId="{8EE2492E-42BE-4C59-ACB9-7C859F5CCF09}" srcId="{DA6164CB-A06E-4B6E-99CC-DD3FDB07091C}" destId="{7AB37B6C-FAAE-4DEF-B472-D2BF8F2952FE}" srcOrd="0" destOrd="0" parTransId="{B031CA50-EE72-442C-A30A-23E7A1F8010D}" sibTransId="{B3EF27EA-9CFF-4A45-9D69-1A08E119ABCA}"/>
    <dgm:cxn modelId="{95F4E532-88B5-AE41-A0C5-D6401B5AE336}" type="presOf" srcId="{063BF0E3-E3B9-4CCF-B511-F1A936E546BB}" destId="{F26527DB-83AD-CE4E-91CB-365872A330DD}" srcOrd="0" destOrd="0" presId="urn:microsoft.com/office/officeart/2005/8/layout/list1"/>
    <dgm:cxn modelId="{21E78166-3038-4432-9F33-98A4568D88E9}" srcId="{DA6164CB-A06E-4B6E-99CC-DD3FDB07091C}" destId="{966D03F3-DC1D-4E42-8C30-DAC0C3557962}" srcOrd="1" destOrd="0" parTransId="{E055EA7B-1547-47AE-B5D4-6C3274E4B815}" sibTransId="{067788F0-B44B-4060-9B48-2A2E85C53931}"/>
    <dgm:cxn modelId="{46F86A71-DB40-4A00-BC8D-1BFDE31FF721}" srcId="{063BF0E3-E3B9-4CCF-B511-F1A936E546BB}" destId="{CDCE3CBB-5BC4-4351-8F12-E57D8055FB45}" srcOrd="0" destOrd="0" parTransId="{7C0D7797-73F8-48E3-8866-D4E9A761E27E}" sibTransId="{C944C84B-A74E-49F4-8ED8-73B55BCF943F}"/>
    <dgm:cxn modelId="{C5EB7772-B5DE-9546-B468-680FC063A8C1}" type="presOf" srcId="{3A464ED9-86AF-4442-AED1-6EE0317D1083}" destId="{6C553FE9-FEFD-C54E-A90E-2429DD63DAAA}" srcOrd="0" destOrd="1" presId="urn:microsoft.com/office/officeart/2005/8/layout/list1"/>
    <dgm:cxn modelId="{F1E40E74-774D-0D4A-9448-E8EB592CB89B}" type="presOf" srcId="{CDCE3CBB-5BC4-4351-8F12-E57D8055FB45}" destId="{AD19BEF1-0A33-7E4A-8098-9601916D664A}" srcOrd="1" destOrd="0" presId="urn:microsoft.com/office/officeart/2005/8/layout/list1"/>
    <dgm:cxn modelId="{A0166774-F391-124A-9542-D2E0EFBC5F8D}" type="presOf" srcId="{33FDC042-90D3-43C2-81E3-0FB52A62A738}" destId="{6C553FE9-FEFD-C54E-A90E-2429DD63DAAA}" srcOrd="0" destOrd="0" presId="urn:microsoft.com/office/officeart/2005/8/layout/list1"/>
    <dgm:cxn modelId="{C09A4E57-FCE0-4848-AD0E-E699C7007ED4}" type="presOf" srcId="{DA6164CB-A06E-4B6E-99CC-DD3FDB07091C}" destId="{37DE697B-0EEF-754F-93A2-A1713E19818D}" srcOrd="1" destOrd="0" presId="urn:microsoft.com/office/officeart/2005/8/layout/list1"/>
    <dgm:cxn modelId="{2509EA78-25D1-9444-A24A-451A1943E59A}" type="presOf" srcId="{CDCE3CBB-5BC4-4351-8F12-E57D8055FB45}" destId="{8C5B777D-D2A6-2040-AA3D-69F0BDFCEC5E}" srcOrd="0" destOrd="0" presId="urn:microsoft.com/office/officeart/2005/8/layout/list1"/>
    <dgm:cxn modelId="{C3560883-F9FC-4C0B-82A9-C21D990F2B55}" srcId="{063BF0E3-E3B9-4CCF-B511-F1A936E546BB}" destId="{DA6164CB-A06E-4B6E-99CC-DD3FDB07091C}" srcOrd="1" destOrd="0" parTransId="{2E581130-A4F8-4351-9674-24B6D27E1223}" sibTransId="{94B73F33-030B-4AB5-9A25-598ACA1DA86D}"/>
    <dgm:cxn modelId="{E5E70AB3-5799-4FE1-8B10-26248F1D30B5}" srcId="{CDCE3CBB-5BC4-4351-8F12-E57D8055FB45}" destId="{33FDC042-90D3-43C2-81E3-0FB52A62A738}" srcOrd="0" destOrd="0" parTransId="{3D5D4BEF-1074-432C-B5E4-CCAE27405295}" sibTransId="{43C58A6A-107D-4B04-8047-5BD5C32B383A}"/>
    <dgm:cxn modelId="{9AC71EDF-ED55-C94F-8D6E-2A0710630A3D}" type="presOf" srcId="{7AB37B6C-FAAE-4DEF-B472-D2BF8F2952FE}" destId="{39676DB7-2527-3D4F-919C-BDA311CC068B}" srcOrd="0" destOrd="0" presId="urn:microsoft.com/office/officeart/2005/8/layout/list1"/>
    <dgm:cxn modelId="{3DE32AF6-125E-4BDE-B228-791F014A673C}" srcId="{CDCE3CBB-5BC4-4351-8F12-E57D8055FB45}" destId="{3A464ED9-86AF-4442-AED1-6EE0317D1083}" srcOrd="1" destOrd="0" parTransId="{BDD18AB4-D73F-4A92-BBA0-83B7BFE3591B}" sibTransId="{1B89EAF4-3F35-46B7-AD07-EB057F780D7E}"/>
    <dgm:cxn modelId="{9CCA5DBE-B37B-6048-B7BF-33279A53645A}" type="presParOf" srcId="{F26527DB-83AD-CE4E-91CB-365872A330DD}" destId="{0F1A329F-A990-E34A-B76E-F1DAF2DABE26}" srcOrd="0" destOrd="0" presId="urn:microsoft.com/office/officeart/2005/8/layout/list1"/>
    <dgm:cxn modelId="{C9295451-3F8A-7F47-B47B-6CED730C0FC6}" type="presParOf" srcId="{0F1A329F-A990-E34A-B76E-F1DAF2DABE26}" destId="{8C5B777D-D2A6-2040-AA3D-69F0BDFCEC5E}" srcOrd="0" destOrd="0" presId="urn:microsoft.com/office/officeart/2005/8/layout/list1"/>
    <dgm:cxn modelId="{D033262C-6CC1-5142-9D65-86A4E1E8854C}" type="presParOf" srcId="{0F1A329F-A990-E34A-B76E-F1DAF2DABE26}" destId="{AD19BEF1-0A33-7E4A-8098-9601916D664A}" srcOrd="1" destOrd="0" presId="urn:microsoft.com/office/officeart/2005/8/layout/list1"/>
    <dgm:cxn modelId="{FE4739B8-66CA-F84B-AD63-46AA2516EC83}" type="presParOf" srcId="{F26527DB-83AD-CE4E-91CB-365872A330DD}" destId="{821350DA-C84B-C340-B6A0-20677E6F4EBD}" srcOrd="1" destOrd="0" presId="urn:microsoft.com/office/officeart/2005/8/layout/list1"/>
    <dgm:cxn modelId="{0860D84E-DECD-2248-9267-37EB399DB50A}" type="presParOf" srcId="{F26527DB-83AD-CE4E-91CB-365872A330DD}" destId="{6C553FE9-FEFD-C54E-A90E-2429DD63DAAA}" srcOrd="2" destOrd="0" presId="urn:microsoft.com/office/officeart/2005/8/layout/list1"/>
    <dgm:cxn modelId="{C3015F55-DFC3-6447-9109-0AD7117B6BDE}" type="presParOf" srcId="{F26527DB-83AD-CE4E-91CB-365872A330DD}" destId="{9E76E123-B51A-BB4E-9F87-7CAAD43AE58D}" srcOrd="3" destOrd="0" presId="urn:microsoft.com/office/officeart/2005/8/layout/list1"/>
    <dgm:cxn modelId="{EFE91563-D734-3241-B448-87D80E8E189A}" type="presParOf" srcId="{F26527DB-83AD-CE4E-91CB-365872A330DD}" destId="{D3B0399D-A815-3A46-8738-04152993B85F}" srcOrd="4" destOrd="0" presId="urn:microsoft.com/office/officeart/2005/8/layout/list1"/>
    <dgm:cxn modelId="{42D0308A-4A75-1647-A675-BD4547D5C219}" type="presParOf" srcId="{D3B0399D-A815-3A46-8738-04152993B85F}" destId="{636C2952-7AD4-4A47-9E1F-A24C69F01837}" srcOrd="0" destOrd="0" presId="urn:microsoft.com/office/officeart/2005/8/layout/list1"/>
    <dgm:cxn modelId="{EDD6456B-1621-B143-8CD7-4D5B2B28754F}" type="presParOf" srcId="{D3B0399D-A815-3A46-8738-04152993B85F}" destId="{37DE697B-0EEF-754F-93A2-A1713E19818D}" srcOrd="1" destOrd="0" presId="urn:microsoft.com/office/officeart/2005/8/layout/list1"/>
    <dgm:cxn modelId="{26AD4BE9-264E-7446-860B-7177A5FCA5F3}" type="presParOf" srcId="{F26527DB-83AD-CE4E-91CB-365872A330DD}" destId="{522755CA-10EA-6C43-9E7F-92DC1CE77CAB}" srcOrd="5" destOrd="0" presId="urn:microsoft.com/office/officeart/2005/8/layout/list1"/>
    <dgm:cxn modelId="{B161641F-ABE0-684E-A6F3-37864F2F4D4C}" type="presParOf" srcId="{F26527DB-83AD-CE4E-91CB-365872A330DD}" destId="{39676DB7-2527-3D4F-919C-BDA311CC068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E15E482-481A-4E52-A562-3A519FAD1F1D}"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5DB131D5-AEE7-4E6F-A455-562802529600}">
      <dgm:prSet custT="1"/>
      <dgm:spPr/>
      <dgm:t>
        <a:bodyPr/>
        <a:lstStyle/>
        <a:p>
          <a:r>
            <a:rPr lang="en-US" sz="3200" dirty="0"/>
            <a:t>Payoff of put option</a:t>
          </a:r>
        </a:p>
      </dgm:t>
    </dgm:pt>
    <dgm:pt modelId="{DA4ABC44-C579-45D2-84FA-8F70A7743F20}" type="parTrans" cxnId="{F0660BCD-570E-4B49-A67B-54A8DBA6AB83}">
      <dgm:prSet/>
      <dgm:spPr/>
      <dgm:t>
        <a:bodyPr/>
        <a:lstStyle/>
        <a:p>
          <a:endParaRPr lang="en-US"/>
        </a:p>
      </dgm:t>
    </dgm:pt>
    <dgm:pt modelId="{54A812A3-11C1-4C43-AB93-77D3B4ACF37A}" type="sibTrans" cxnId="{F0660BCD-570E-4B49-A67B-54A8DBA6AB83}">
      <dgm:prSet/>
      <dgm:spPr/>
      <dgm:t>
        <a:bodyPr/>
        <a:lstStyle/>
        <a:p>
          <a:endParaRPr lang="en-US"/>
        </a:p>
      </dgm:t>
    </dgm:pt>
    <dgm:pt modelId="{387A1ECF-C013-4FB6-B39D-5ABD992B4A79}">
      <dgm:prSet custT="1"/>
      <dgm:spPr/>
      <dgm:t>
        <a:bodyPr/>
        <a:lstStyle/>
        <a:p>
          <a:r>
            <a:rPr lang="en-US" sz="2400" dirty="0"/>
            <a:t>Long put = MAX (X-S</a:t>
          </a:r>
          <a:r>
            <a:rPr lang="en-US" sz="2400" baseline="-25000" dirty="0"/>
            <a:t>T</a:t>
          </a:r>
          <a:r>
            <a:rPr lang="en-US" sz="2400" dirty="0"/>
            <a:t>,0)</a:t>
          </a:r>
        </a:p>
      </dgm:t>
    </dgm:pt>
    <dgm:pt modelId="{8FA81FCE-6F7B-4B9B-962B-26A3BA08C9C6}" type="parTrans" cxnId="{D5180CC4-4D02-4EAE-B942-4699A9EC217C}">
      <dgm:prSet/>
      <dgm:spPr/>
      <dgm:t>
        <a:bodyPr/>
        <a:lstStyle/>
        <a:p>
          <a:endParaRPr lang="en-US"/>
        </a:p>
      </dgm:t>
    </dgm:pt>
    <dgm:pt modelId="{2898F83B-6E80-431C-B45E-6A6880318FBF}" type="sibTrans" cxnId="{D5180CC4-4D02-4EAE-B942-4699A9EC217C}">
      <dgm:prSet/>
      <dgm:spPr/>
      <dgm:t>
        <a:bodyPr/>
        <a:lstStyle/>
        <a:p>
          <a:endParaRPr lang="en-US"/>
        </a:p>
      </dgm:t>
    </dgm:pt>
    <dgm:pt modelId="{B3E98B51-CBC6-4CED-A206-6B28CEBF9506}">
      <dgm:prSet custT="1"/>
      <dgm:spPr/>
      <dgm:t>
        <a:bodyPr/>
        <a:lstStyle/>
        <a:p>
          <a:r>
            <a:rPr lang="en-US" sz="2400" dirty="0"/>
            <a:t>Short put = - MAX (X-S</a:t>
          </a:r>
          <a:r>
            <a:rPr lang="en-US" sz="2400" baseline="-25000" dirty="0"/>
            <a:t>T</a:t>
          </a:r>
          <a:r>
            <a:rPr lang="en-US" sz="2400" dirty="0"/>
            <a:t>,0)</a:t>
          </a:r>
        </a:p>
      </dgm:t>
    </dgm:pt>
    <dgm:pt modelId="{CAA3F8E6-C497-41FF-AEB4-C701B78BE8CD}" type="parTrans" cxnId="{E246DDA7-0FB2-496C-B43E-99411A47C305}">
      <dgm:prSet/>
      <dgm:spPr/>
      <dgm:t>
        <a:bodyPr/>
        <a:lstStyle/>
        <a:p>
          <a:endParaRPr lang="en-US"/>
        </a:p>
      </dgm:t>
    </dgm:pt>
    <dgm:pt modelId="{40093B44-B252-4ED8-9422-71F400577426}" type="sibTrans" cxnId="{E246DDA7-0FB2-496C-B43E-99411A47C305}">
      <dgm:prSet/>
      <dgm:spPr/>
      <dgm:t>
        <a:bodyPr/>
        <a:lstStyle/>
        <a:p>
          <a:endParaRPr lang="en-US"/>
        </a:p>
      </dgm:t>
    </dgm:pt>
    <dgm:pt modelId="{3ED8D291-AD89-42D5-8935-88830B75DD4E}">
      <dgm:prSet custT="1"/>
      <dgm:spPr/>
      <dgm:t>
        <a:bodyPr/>
        <a:lstStyle/>
        <a:p>
          <a:r>
            <a:rPr lang="en-US" sz="3200" dirty="0"/>
            <a:t>Profit of put option</a:t>
          </a:r>
        </a:p>
      </dgm:t>
    </dgm:pt>
    <dgm:pt modelId="{A9565618-FCB7-43DA-B4D6-B6E6035386BE}" type="parTrans" cxnId="{B44CA182-6323-491A-9C74-DBA6EDD038C5}">
      <dgm:prSet/>
      <dgm:spPr/>
      <dgm:t>
        <a:bodyPr/>
        <a:lstStyle/>
        <a:p>
          <a:endParaRPr lang="en-US"/>
        </a:p>
      </dgm:t>
    </dgm:pt>
    <dgm:pt modelId="{73EB315B-3DEE-4221-913F-BEEDEC494F03}" type="sibTrans" cxnId="{B44CA182-6323-491A-9C74-DBA6EDD038C5}">
      <dgm:prSet/>
      <dgm:spPr/>
      <dgm:t>
        <a:bodyPr/>
        <a:lstStyle/>
        <a:p>
          <a:endParaRPr lang="en-US"/>
        </a:p>
      </dgm:t>
    </dgm:pt>
    <dgm:pt modelId="{6C786338-A8BE-4297-8163-EAA94157ED4E}">
      <dgm:prSet custT="1"/>
      <dgm:spPr/>
      <dgm:t>
        <a:bodyPr/>
        <a:lstStyle/>
        <a:p>
          <a:r>
            <a:rPr lang="en-US" sz="2400" dirty="0"/>
            <a:t>Long put = MAX (X-S</a:t>
          </a:r>
          <a:r>
            <a:rPr lang="en-US" sz="2400" baseline="-25000" dirty="0"/>
            <a:t>T</a:t>
          </a:r>
          <a:r>
            <a:rPr lang="en-US" sz="2400" dirty="0"/>
            <a:t>,0) – P</a:t>
          </a:r>
          <a:r>
            <a:rPr lang="en-US" sz="2400" baseline="-25000" dirty="0"/>
            <a:t>0</a:t>
          </a:r>
        </a:p>
      </dgm:t>
    </dgm:pt>
    <dgm:pt modelId="{3B1ECA57-CD2E-44F3-99AE-F73AFCDD8A39}" type="parTrans" cxnId="{0D031761-38F1-4FC7-B6BC-D79BE5990100}">
      <dgm:prSet/>
      <dgm:spPr/>
      <dgm:t>
        <a:bodyPr/>
        <a:lstStyle/>
        <a:p>
          <a:endParaRPr lang="en-US"/>
        </a:p>
      </dgm:t>
    </dgm:pt>
    <dgm:pt modelId="{3DE5BB76-86FB-4E64-A682-A9AF33886F4A}" type="sibTrans" cxnId="{0D031761-38F1-4FC7-B6BC-D79BE5990100}">
      <dgm:prSet/>
      <dgm:spPr/>
      <dgm:t>
        <a:bodyPr/>
        <a:lstStyle/>
        <a:p>
          <a:endParaRPr lang="en-US"/>
        </a:p>
      </dgm:t>
    </dgm:pt>
    <dgm:pt modelId="{D651CC8D-4053-4309-9276-F7E57B0A2267}">
      <dgm:prSet custT="1"/>
      <dgm:spPr/>
      <dgm:t>
        <a:bodyPr/>
        <a:lstStyle/>
        <a:p>
          <a:r>
            <a:rPr lang="en-US" sz="2400" dirty="0"/>
            <a:t>Short put = - MAX (X-S</a:t>
          </a:r>
          <a:r>
            <a:rPr lang="en-US" sz="2400" baseline="-25000" dirty="0"/>
            <a:t>T</a:t>
          </a:r>
          <a:r>
            <a:rPr lang="en-US" sz="2400" dirty="0"/>
            <a:t>,0) + P</a:t>
          </a:r>
          <a:r>
            <a:rPr lang="en-US" sz="2400" baseline="-25000" dirty="0"/>
            <a:t>0</a:t>
          </a:r>
        </a:p>
      </dgm:t>
    </dgm:pt>
    <dgm:pt modelId="{6E2973C1-B204-40FE-B4C8-C4AD4796600D}" type="parTrans" cxnId="{4DAA0A36-0841-4A87-91F6-5CB1FAF4BFC8}">
      <dgm:prSet/>
      <dgm:spPr/>
      <dgm:t>
        <a:bodyPr/>
        <a:lstStyle/>
        <a:p>
          <a:endParaRPr lang="en-US"/>
        </a:p>
      </dgm:t>
    </dgm:pt>
    <dgm:pt modelId="{8B488927-4932-4338-B142-A1A88D807C42}" type="sibTrans" cxnId="{4DAA0A36-0841-4A87-91F6-5CB1FAF4BFC8}">
      <dgm:prSet/>
      <dgm:spPr/>
      <dgm:t>
        <a:bodyPr/>
        <a:lstStyle/>
        <a:p>
          <a:endParaRPr lang="en-US"/>
        </a:p>
      </dgm:t>
    </dgm:pt>
    <dgm:pt modelId="{418E135A-9F1C-1442-9E21-093A20BEBA9A}" type="pres">
      <dgm:prSet presAssocID="{6E15E482-481A-4E52-A562-3A519FAD1F1D}" presName="linear" presStyleCnt="0">
        <dgm:presLayoutVars>
          <dgm:dir/>
          <dgm:animLvl val="lvl"/>
          <dgm:resizeHandles val="exact"/>
        </dgm:presLayoutVars>
      </dgm:prSet>
      <dgm:spPr/>
    </dgm:pt>
    <dgm:pt modelId="{4F7287D4-F5D4-724A-9819-7E2E072AD174}" type="pres">
      <dgm:prSet presAssocID="{5DB131D5-AEE7-4E6F-A455-562802529600}" presName="parentLin" presStyleCnt="0"/>
      <dgm:spPr/>
    </dgm:pt>
    <dgm:pt modelId="{FC91B281-B42E-7D40-838F-8A3880BB77F5}" type="pres">
      <dgm:prSet presAssocID="{5DB131D5-AEE7-4E6F-A455-562802529600}" presName="parentLeftMargin" presStyleLbl="node1" presStyleIdx="0" presStyleCnt="2"/>
      <dgm:spPr/>
    </dgm:pt>
    <dgm:pt modelId="{DBB0D78E-D296-DF44-BA66-866DC8AD8E63}" type="pres">
      <dgm:prSet presAssocID="{5DB131D5-AEE7-4E6F-A455-562802529600}" presName="parentText" presStyleLbl="node1" presStyleIdx="0" presStyleCnt="2">
        <dgm:presLayoutVars>
          <dgm:chMax val="0"/>
          <dgm:bulletEnabled val="1"/>
        </dgm:presLayoutVars>
      </dgm:prSet>
      <dgm:spPr/>
    </dgm:pt>
    <dgm:pt modelId="{C8AE815D-30A5-7440-9315-A6392517808F}" type="pres">
      <dgm:prSet presAssocID="{5DB131D5-AEE7-4E6F-A455-562802529600}" presName="negativeSpace" presStyleCnt="0"/>
      <dgm:spPr/>
    </dgm:pt>
    <dgm:pt modelId="{0C1C8A11-C178-174B-A90E-94FC6E8238AC}" type="pres">
      <dgm:prSet presAssocID="{5DB131D5-AEE7-4E6F-A455-562802529600}" presName="childText" presStyleLbl="conFgAcc1" presStyleIdx="0" presStyleCnt="2" custLinFactNeighborX="-27380" custLinFactNeighborY="-47076">
        <dgm:presLayoutVars>
          <dgm:bulletEnabled val="1"/>
        </dgm:presLayoutVars>
      </dgm:prSet>
      <dgm:spPr/>
    </dgm:pt>
    <dgm:pt modelId="{C748ED03-BE37-2941-8258-039E71CC697F}" type="pres">
      <dgm:prSet presAssocID="{54A812A3-11C1-4C43-AB93-77D3B4ACF37A}" presName="spaceBetweenRectangles" presStyleCnt="0"/>
      <dgm:spPr/>
    </dgm:pt>
    <dgm:pt modelId="{1B8B862A-AD46-B247-BDA8-3F7F23371634}" type="pres">
      <dgm:prSet presAssocID="{3ED8D291-AD89-42D5-8935-88830B75DD4E}" presName="parentLin" presStyleCnt="0"/>
      <dgm:spPr/>
    </dgm:pt>
    <dgm:pt modelId="{336E67E1-0C3E-6C44-96CB-568D7B70F7BF}" type="pres">
      <dgm:prSet presAssocID="{3ED8D291-AD89-42D5-8935-88830B75DD4E}" presName="parentLeftMargin" presStyleLbl="node1" presStyleIdx="0" presStyleCnt="2"/>
      <dgm:spPr/>
    </dgm:pt>
    <dgm:pt modelId="{177DBB82-8603-5B4D-80D5-2E4B066B6446}" type="pres">
      <dgm:prSet presAssocID="{3ED8D291-AD89-42D5-8935-88830B75DD4E}" presName="parentText" presStyleLbl="node1" presStyleIdx="1" presStyleCnt="2">
        <dgm:presLayoutVars>
          <dgm:chMax val="0"/>
          <dgm:bulletEnabled val="1"/>
        </dgm:presLayoutVars>
      </dgm:prSet>
      <dgm:spPr/>
    </dgm:pt>
    <dgm:pt modelId="{682F0A44-1B85-254F-9E0D-81EAC3EB9DE5}" type="pres">
      <dgm:prSet presAssocID="{3ED8D291-AD89-42D5-8935-88830B75DD4E}" presName="negativeSpace" presStyleCnt="0"/>
      <dgm:spPr/>
    </dgm:pt>
    <dgm:pt modelId="{4BF97894-1F0A-9048-A4E4-06204E2B9034}" type="pres">
      <dgm:prSet presAssocID="{3ED8D291-AD89-42D5-8935-88830B75DD4E}" presName="childText" presStyleLbl="conFgAcc1" presStyleIdx="1" presStyleCnt="2">
        <dgm:presLayoutVars>
          <dgm:bulletEnabled val="1"/>
        </dgm:presLayoutVars>
      </dgm:prSet>
      <dgm:spPr/>
    </dgm:pt>
  </dgm:ptLst>
  <dgm:cxnLst>
    <dgm:cxn modelId="{22E37310-046C-E24A-8713-A188B0BB8D9B}" type="presOf" srcId="{D651CC8D-4053-4309-9276-F7E57B0A2267}" destId="{4BF97894-1F0A-9048-A4E4-06204E2B9034}" srcOrd="0" destOrd="1" presId="urn:microsoft.com/office/officeart/2005/8/layout/list1"/>
    <dgm:cxn modelId="{518B4C33-7CE4-9C42-959A-963A364D875D}" type="presOf" srcId="{3ED8D291-AD89-42D5-8935-88830B75DD4E}" destId="{177DBB82-8603-5B4D-80D5-2E4B066B6446}" srcOrd="1" destOrd="0" presId="urn:microsoft.com/office/officeart/2005/8/layout/list1"/>
    <dgm:cxn modelId="{4DAA0A36-0841-4A87-91F6-5CB1FAF4BFC8}" srcId="{3ED8D291-AD89-42D5-8935-88830B75DD4E}" destId="{D651CC8D-4053-4309-9276-F7E57B0A2267}" srcOrd="1" destOrd="0" parTransId="{6E2973C1-B204-40FE-B4C8-C4AD4796600D}" sibTransId="{8B488927-4932-4338-B142-A1A88D807C42}"/>
    <dgm:cxn modelId="{10FE9B3F-EC94-D94B-A9F8-34B60A60A05C}" type="presOf" srcId="{387A1ECF-C013-4FB6-B39D-5ABD992B4A79}" destId="{0C1C8A11-C178-174B-A90E-94FC6E8238AC}" srcOrd="0" destOrd="0" presId="urn:microsoft.com/office/officeart/2005/8/layout/list1"/>
    <dgm:cxn modelId="{0D031761-38F1-4FC7-B6BC-D79BE5990100}" srcId="{3ED8D291-AD89-42D5-8935-88830B75DD4E}" destId="{6C786338-A8BE-4297-8163-EAA94157ED4E}" srcOrd="0" destOrd="0" parTransId="{3B1ECA57-CD2E-44F3-99AE-F73AFCDD8A39}" sibTransId="{3DE5BB76-86FB-4E64-A682-A9AF33886F4A}"/>
    <dgm:cxn modelId="{FDCF0449-7603-334C-AFFF-E96F26A2DDDD}" type="presOf" srcId="{5DB131D5-AEE7-4E6F-A455-562802529600}" destId="{DBB0D78E-D296-DF44-BA66-866DC8AD8E63}" srcOrd="1" destOrd="0" presId="urn:microsoft.com/office/officeart/2005/8/layout/list1"/>
    <dgm:cxn modelId="{EE746C7F-3DB7-FD40-BFA0-2F1F166AA43C}" type="presOf" srcId="{6E15E482-481A-4E52-A562-3A519FAD1F1D}" destId="{418E135A-9F1C-1442-9E21-093A20BEBA9A}" srcOrd="0" destOrd="0" presId="urn:microsoft.com/office/officeart/2005/8/layout/list1"/>
    <dgm:cxn modelId="{B44CA182-6323-491A-9C74-DBA6EDD038C5}" srcId="{6E15E482-481A-4E52-A562-3A519FAD1F1D}" destId="{3ED8D291-AD89-42D5-8935-88830B75DD4E}" srcOrd="1" destOrd="0" parTransId="{A9565618-FCB7-43DA-B4D6-B6E6035386BE}" sibTransId="{73EB315B-3DEE-4221-913F-BEEDEC494F03}"/>
    <dgm:cxn modelId="{E246DDA7-0FB2-496C-B43E-99411A47C305}" srcId="{5DB131D5-AEE7-4E6F-A455-562802529600}" destId="{B3E98B51-CBC6-4CED-A206-6B28CEBF9506}" srcOrd="1" destOrd="0" parTransId="{CAA3F8E6-C497-41FF-AEB4-C701B78BE8CD}" sibTransId="{40093B44-B252-4ED8-9422-71F400577426}"/>
    <dgm:cxn modelId="{70EB1FBA-C666-824F-8D75-C3357BB2E8A3}" type="presOf" srcId="{3ED8D291-AD89-42D5-8935-88830B75DD4E}" destId="{336E67E1-0C3E-6C44-96CB-568D7B70F7BF}" srcOrd="0" destOrd="0" presId="urn:microsoft.com/office/officeart/2005/8/layout/list1"/>
    <dgm:cxn modelId="{0555D2BE-B35F-2A47-A36B-56E656D16B7D}" type="presOf" srcId="{6C786338-A8BE-4297-8163-EAA94157ED4E}" destId="{4BF97894-1F0A-9048-A4E4-06204E2B9034}" srcOrd="0" destOrd="0" presId="urn:microsoft.com/office/officeart/2005/8/layout/list1"/>
    <dgm:cxn modelId="{D5180CC4-4D02-4EAE-B942-4699A9EC217C}" srcId="{5DB131D5-AEE7-4E6F-A455-562802529600}" destId="{387A1ECF-C013-4FB6-B39D-5ABD992B4A79}" srcOrd="0" destOrd="0" parTransId="{8FA81FCE-6F7B-4B9B-962B-26A3BA08C9C6}" sibTransId="{2898F83B-6E80-431C-B45E-6A6880318FBF}"/>
    <dgm:cxn modelId="{F0660BCD-570E-4B49-A67B-54A8DBA6AB83}" srcId="{6E15E482-481A-4E52-A562-3A519FAD1F1D}" destId="{5DB131D5-AEE7-4E6F-A455-562802529600}" srcOrd="0" destOrd="0" parTransId="{DA4ABC44-C579-45D2-84FA-8F70A7743F20}" sibTransId="{54A812A3-11C1-4C43-AB93-77D3B4ACF37A}"/>
    <dgm:cxn modelId="{D2CE49F1-84E5-EF43-8CD2-79E9C612FC27}" type="presOf" srcId="{B3E98B51-CBC6-4CED-A206-6B28CEBF9506}" destId="{0C1C8A11-C178-174B-A90E-94FC6E8238AC}" srcOrd="0" destOrd="1" presId="urn:microsoft.com/office/officeart/2005/8/layout/list1"/>
    <dgm:cxn modelId="{861CF8FF-44BC-8D45-9A70-4EB21B774F96}" type="presOf" srcId="{5DB131D5-AEE7-4E6F-A455-562802529600}" destId="{FC91B281-B42E-7D40-838F-8A3880BB77F5}" srcOrd="0" destOrd="0" presId="urn:microsoft.com/office/officeart/2005/8/layout/list1"/>
    <dgm:cxn modelId="{C4C43B45-7E0F-0E45-AE5A-E05A93D9FBEF}" type="presParOf" srcId="{418E135A-9F1C-1442-9E21-093A20BEBA9A}" destId="{4F7287D4-F5D4-724A-9819-7E2E072AD174}" srcOrd="0" destOrd="0" presId="urn:microsoft.com/office/officeart/2005/8/layout/list1"/>
    <dgm:cxn modelId="{210ACFA2-4F7A-284B-93E6-C01926FC4EF1}" type="presParOf" srcId="{4F7287D4-F5D4-724A-9819-7E2E072AD174}" destId="{FC91B281-B42E-7D40-838F-8A3880BB77F5}" srcOrd="0" destOrd="0" presId="urn:microsoft.com/office/officeart/2005/8/layout/list1"/>
    <dgm:cxn modelId="{362D29F2-73ED-614D-9FE0-EE7C303C147A}" type="presParOf" srcId="{4F7287D4-F5D4-724A-9819-7E2E072AD174}" destId="{DBB0D78E-D296-DF44-BA66-866DC8AD8E63}" srcOrd="1" destOrd="0" presId="urn:microsoft.com/office/officeart/2005/8/layout/list1"/>
    <dgm:cxn modelId="{10DD0EDC-1B63-3E40-A1D8-DD30E384141B}" type="presParOf" srcId="{418E135A-9F1C-1442-9E21-093A20BEBA9A}" destId="{C8AE815D-30A5-7440-9315-A6392517808F}" srcOrd="1" destOrd="0" presId="urn:microsoft.com/office/officeart/2005/8/layout/list1"/>
    <dgm:cxn modelId="{491A6C1F-B556-5A40-9C22-33EBF05CD772}" type="presParOf" srcId="{418E135A-9F1C-1442-9E21-093A20BEBA9A}" destId="{0C1C8A11-C178-174B-A90E-94FC6E8238AC}" srcOrd="2" destOrd="0" presId="urn:microsoft.com/office/officeart/2005/8/layout/list1"/>
    <dgm:cxn modelId="{0ED0B5FA-12F8-5242-B4D6-87CC9EFCA97B}" type="presParOf" srcId="{418E135A-9F1C-1442-9E21-093A20BEBA9A}" destId="{C748ED03-BE37-2941-8258-039E71CC697F}" srcOrd="3" destOrd="0" presId="urn:microsoft.com/office/officeart/2005/8/layout/list1"/>
    <dgm:cxn modelId="{6A188AC2-DB8D-1F45-B076-41B6E98E5756}" type="presParOf" srcId="{418E135A-9F1C-1442-9E21-093A20BEBA9A}" destId="{1B8B862A-AD46-B247-BDA8-3F7F23371634}" srcOrd="4" destOrd="0" presId="urn:microsoft.com/office/officeart/2005/8/layout/list1"/>
    <dgm:cxn modelId="{59840B1C-0A46-2E40-8068-933F08477FA4}" type="presParOf" srcId="{1B8B862A-AD46-B247-BDA8-3F7F23371634}" destId="{336E67E1-0C3E-6C44-96CB-568D7B70F7BF}" srcOrd="0" destOrd="0" presId="urn:microsoft.com/office/officeart/2005/8/layout/list1"/>
    <dgm:cxn modelId="{0E2192EC-52B4-BF45-BDBD-94398A6DE46E}" type="presParOf" srcId="{1B8B862A-AD46-B247-BDA8-3F7F23371634}" destId="{177DBB82-8603-5B4D-80D5-2E4B066B6446}" srcOrd="1" destOrd="0" presId="urn:microsoft.com/office/officeart/2005/8/layout/list1"/>
    <dgm:cxn modelId="{3878A535-781D-D449-9A33-D7E0594BEF9A}" type="presParOf" srcId="{418E135A-9F1C-1442-9E21-093A20BEBA9A}" destId="{682F0A44-1B85-254F-9E0D-81EAC3EB9DE5}" srcOrd="5" destOrd="0" presId="urn:microsoft.com/office/officeart/2005/8/layout/list1"/>
    <dgm:cxn modelId="{540CE534-548E-5B47-8F7E-15AC9EAB3B94}" type="presParOf" srcId="{418E135A-9F1C-1442-9E21-093A20BEBA9A}" destId="{4BF97894-1F0A-9048-A4E4-06204E2B9034}"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6F2EFDA-B58B-4CA7-B0B4-49D268CA8BD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9900BC1-FAD1-45C6-BC7D-55F3FB3ADA7E}">
      <dgm:prSet/>
      <dgm:spPr/>
      <dgm:t>
        <a:bodyPr/>
        <a:lstStyle/>
        <a:p>
          <a:r>
            <a:rPr lang="en-US" b="1"/>
            <a:t>4. VFO’s market strategist is considering a six-month call option strategy on the</a:t>
          </a:r>
          <a:endParaRPr lang="en-US"/>
        </a:p>
      </dgm:t>
    </dgm:pt>
    <dgm:pt modelId="{5E59B528-53FB-4019-887F-BC2F09DC9A93}" type="parTrans" cxnId="{A88CA95D-9AF8-44FE-BC8C-56C1E44A1AB6}">
      <dgm:prSet/>
      <dgm:spPr/>
      <dgm:t>
        <a:bodyPr/>
        <a:lstStyle/>
        <a:p>
          <a:endParaRPr lang="en-US"/>
        </a:p>
      </dgm:t>
    </dgm:pt>
    <dgm:pt modelId="{738C1311-97B3-4885-88EA-2EDAE09354CE}" type="sibTrans" cxnId="{A88CA95D-9AF8-44FE-BC8C-56C1E44A1AB6}">
      <dgm:prSet/>
      <dgm:spPr/>
      <dgm:t>
        <a:bodyPr/>
        <a:lstStyle/>
        <a:p>
          <a:endParaRPr lang="en-US"/>
        </a:p>
      </dgm:t>
    </dgm:pt>
    <dgm:pt modelId="{03E42493-E2F3-4F2E-A57B-6461C70043DF}">
      <dgm:prSet/>
      <dgm:spPr/>
      <dgm:t>
        <a:bodyPr/>
        <a:lstStyle/>
        <a:p>
          <a:r>
            <a:rPr lang="en-US" b="1"/>
            <a:t>NIFTY 50 benchmark Indian stock market index to increase broad market equity</a:t>
          </a:r>
          <a:endParaRPr lang="en-US"/>
        </a:p>
      </dgm:t>
    </dgm:pt>
    <dgm:pt modelId="{2350C804-1DEE-4DE4-8B52-0EC6D82F8DFE}" type="parTrans" cxnId="{778984C0-664F-45DF-B0FA-4A69804BF0EB}">
      <dgm:prSet/>
      <dgm:spPr/>
      <dgm:t>
        <a:bodyPr/>
        <a:lstStyle/>
        <a:p>
          <a:endParaRPr lang="en-US"/>
        </a:p>
      </dgm:t>
    </dgm:pt>
    <dgm:pt modelId="{184BCA5D-1AA6-4D55-99B5-A7C01A5BD76F}" type="sibTrans" cxnId="{778984C0-664F-45DF-B0FA-4A69804BF0EB}">
      <dgm:prSet/>
      <dgm:spPr/>
      <dgm:t>
        <a:bodyPr/>
        <a:lstStyle/>
        <a:p>
          <a:endParaRPr lang="en-US"/>
        </a:p>
      </dgm:t>
    </dgm:pt>
    <dgm:pt modelId="{32E0B020-1BA7-41D8-A53A-C25BCDA1AC86}">
      <dgm:prSet/>
      <dgm:spPr/>
      <dgm:t>
        <a:bodyPr/>
        <a:lstStyle/>
        <a:p>
          <a:r>
            <a:rPr lang="en-US" b="1"/>
            <a:t>exposure. The NIFTY 50 price today is INR15,200, and the strategist observes</a:t>
          </a:r>
          <a:endParaRPr lang="en-US"/>
        </a:p>
      </dgm:t>
    </dgm:pt>
    <dgm:pt modelId="{4F8AFBC2-1AD9-40CD-A195-98C5D68E5020}" type="parTrans" cxnId="{D67FF495-FE69-410F-8F67-00D42A8E3FD5}">
      <dgm:prSet/>
      <dgm:spPr/>
      <dgm:t>
        <a:bodyPr/>
        <a:lstStyle/>
        <a:p>
          <a:endParaRPr lang="en-US"/>
        </a:p>
      </dgm:t>
    </dgm:pt>
    <dgm:pt modelId="{E8F91CEF-A77E-4EB5-88A1-87A408C10AD4}" type="sibTrans" cxnId="{D67FF495-FE69-410F-8F67-00D42A8E3FD5}">
      <dgm:prSet/>
      <dgm:spPr/>
      <dgm:t>
        <a:bodyPr/>
        <a:lstStyle/>
        <a:p>
          <a:endParaRPr lang="en-US"/>
        </a:p>
      </dgm:t>
    </dgm:pt>
    <dgm:pt modelId="{FCFCD0D4-746D-499B-9E3B-AF1E7D5A849C}">
      <dgm:prSet/>
      <dgm:spPr/>
      <dgm:t>
        <a:bodyPr/>
        <a:lstStyle/>
        <a:p>
          <a:r>
            <a:rPr lang="en-US" b="1"/>
            <a:t>that a call option with a INR16,000 exercise price (X) is trading at a premium of</a:t>
          </a:r>
          <a:endParaRPr lang="en-US"/>
        </a:p>
      </dgm:t>
    </dgm:pt>
    <dgm:pt modelId="{E3B0A5E9-5BDC-4644-89A3-98BBB6C9DA20}" type="parTrans" cxnId="{EE154937-BE8F-485F-A93C-7BA12D274817}">
      <dgm:prSet/>
      <dgm:spPr/>
      <dgm:t>
        <a:bodyPr/>
        <a:lstStyle/>
        <a:p>
          <a:endParaRPr lang="en-US"/>
        </a:p>
      </dgm:t>
    </dgm:pt>
    <dgm:pt modelId="{5E5FA3D1-FD06-42F8-BFA9-CEFB52D29B18}" type="sibTrans" cxnId="{EE154937-BE8F-485F-A93C-7BA12D274817}">
      <dgm:prSet/>
      <dgm:spPr/>
      <dgm:t>
        <a:bodyPr/>
        <a:lstStyle/>
        <a:p>
          <a:endParaRPr lang="en-US"/>
        </a:p>
      </dgm:t>
    </dgm:pt>
    <dgm:pt modelId="{E2CA6075-6800-48B8-9202-5A70014E8BB0}">
      <dgm:prSet/>
      <dgm:spPr/>
      <dgm:t>
        <a:bodyPr/>
        <a:lstStyle/>
        <a:p>
          <a:r>
            <a:rPr lang="en-US" b="1"/>
            <a:t>INR1,500. Which of the following represents the payoff and profit of this strategy</a:t>
          </a:r>
          <a:endParaRPr lang="en-US"/>
        </a:p>
      </dgm:t>
    </dgm:pt>
    <dgm:pt modelId="{9D8D35DF-B8FD-49AF-8CB3-2D8E24FDC813}" type="parTrans" cxnId="{62631D4E-029F-470B-BD25-3888A64A2B8F}">
      <dgm:prSet/>
      <dgm:spPr/>
      <dgm:t>
        <a:bodyPr/>
        <a:lstStyle/>
        <a:p>
          <a:endParaRPr lang="en-US"/>
        </a:p>
      </dgm:t>
    </dgm:pt>
    <dgm:pt modelId="{E3F89FD3-101D-48A9-A11A-B32C00532670}" type="sibTrans" cxnId="{62631D4E-029F-470B-BD25-3888A64A2B8F}">
      <dgm:prSet/>
      <dgm:spPr/>
      <dgm:t>
        <a:bodyPr/>
        <a:lstStyle/>
        <a:p>
          <a:endParaRPr lang="en-US"/>
        </a:p>
      </dgm:t>
    </dgm:pt>
    <dgm:pt modelId="{8CDB5325-E95F-499C-89CB-7D2A9D8A9E70}">
      <dgm:prSet/>
      <dgm:spPr/>
      <dgm:t>
        <a:bodyPr/>
        <a:lstStyle/>
        <a:p>
          <a:r>
            <a:rPr lang="en-US" b="1"/>
            <a:t>just prior to maturity if the NIFTY 50 is trading at INR16,500?</a:t>
          </a:r>
          <a:endParaRPr lang="en-US"/>
        </a:p>
      </dgm:t>
    </dgm:pt>
    <dgm:pt modelId="{53988074-BFBA-48FC-9E0C-D7A9C03B1901}" type="parTrans" cxnId="{ED388D25-340B-49C4-B6A8-EB023401C520}">
      <dgm:prSet/>
      <dgm:spPr/>
      <dgm:t>
        <a:bodyPr/>
        <a:lstStyle/>
        <a:p>
          <a:endParaRPr lang="en-US"/>
        </a:p>
      </dgm:t>
    </dgm:pt>
    <dgm:pt modelId="{B23A4A51-B333-4D08-8FDA-9A4F40217D83}" type="sibTrans" cxnId="{ED388D25-340B-49C4-B6A8-EB023401C520}">
      <dgm:prSet/>
      <dgm:spPr/>
      <dgm:t>
        <a:bodyPr/>
        <a:lstStyle/>
        <a:p>
          <a:endParaRPr lang="en-US"/>
        </a:p>
      </dgm:t>
    </dgm:pt>
    <dgm:pt modelId="{AC86F679-6760-465C-97DB-91EC2C6DDE8D}">
      <dgm:prSet/>
      <dgm:spPr/>
      <dgm:t>
        <a:bodyPr/>
        <a:lstStyle/>
        <a:p>
          <a:r>
            <a:rPr lang="en-US"/>
            <a:t>A. Payoff is INR500; profit is –INR1,000.</a:t>
          </a:r>
        </a:p>
      </dgm:t>
    </dgm:pt>
    <dgm:pt modelId="{64CB06B4-DB3C-4E4A-A8CC-BD9E8B4BFFEF}" type="parTrans" cxnId="{F6C1A259-255D-4183-A48C-B612347C311B}">
      <dgm:prSet/>
      <dgm:spPr/>
      <dgm:t>
        <a:bodyPr/>
        <a:lstStyle/>
        <a:p>
          <a:endParaRPr lang="en-US"/>
        </a:p>
      </dgm:t>
    </dgm:pt>
    <dgm:pt modelId="{0E33F8D8-E1A1-4F56-BFAA-5DE143986F52}" type="sibTrans" cxnId="{F6C1A259-255D-4183-A48C-B612347C311B}">
      <dgm:prSet/>
      <dgm:spPr/>
      <dgm:t>
        <a:bodyPr/>
        <a:lstStyle/>
        <a:p>
          <a:endParaRPr lang="en-US"/>
        </a:p>
      </dgm:t>
    </dgm:pt>
    <dgm:pt modelId="{8F036C36-0043-4146-9399-322E87B4FD7D}">
      <dgm:prSet/>
      <dgm:spPr/>
      <dgm:t>
        <a:bodyPr/>
        <a:lstStyle/>
        <a:p>
          <a:r>
            <a:rPr lang="en-US"/>
            <a:t>B. Payoff is INR1,300; profit is INR800.</a:t>
          </a:r>
        </a:p>
      </dgm:t>
    </dgm:pt>
    <dgm:pt modelId="{CE03ABA0-45F8-4375-9E3B-5B9D3857C6F1}" type="parTrans" cxnId="{50F988FF-5518-42CC-B2AA-112D718BDEBA}">
      <dgm:prSet/>
      <dgm:spPr/>
      <dgm:t>
        <a:bodyPr/>
        <a:lstStyle/>
        <a:p>
          <a:endParaRPr lang="en-US"/>
        </a:p>
      </dgm:t>
    </dgm:pt>
    <dgm:pt modelId="{C5B5C9EF-1BFA-4A7D-AE1D-F08D187D2620}" type="sibTrans" cxnId="{50F988FF-5518-42CC-B2AA-112D718BDEBA}">
      <dgm:prSet/>
      <dgm:spPr/>
      <dgm:t>
        <a:bodyPr/>
        <a:lstStyle/>
        <a:p>
          <a:endParaRPr lang="en-US"/>
        </a:p>
      </dgm:t>
    </dgm:pt>
    <dgm:pt modelId="{9A5D51CA-7BE5-4FAD-9414-DB83C287BF1B}">
      <dgm:prSet/>
      <dgm:spPr/>
      <dgm:t>
        <a:bodyPr/>
        <a:lstStyle/>
        <a:p>
          <a:r>
            <a:rPr lang="en-US"/>
            <a:t>C. Payoff is INR1,300; profit is INR500.</a:t>
          </a:r>
        </a:p>
      </dgm:t>
    </dgm:pt>
    <dgm:pt modelId="{820917DF-F34F-4657-A648-EFA727E8B571}" type="parTrans" cxnId="{D9638CED-4951-48A0-AB60-856DA7886789}">
      <dgm:prSet/>
      <dgm:spPr/>
      <dgm:t>
        <a:bodyPr/>
        <a:lstStyle/>
        <a:p>
          <a:endParaRPr lang="en-US"/>
        </a:p>
      </dgm:t>
    </dgm:pt>
    <dgm:pt modelId="{7108B8E1-51DA-4084-BDDD-A7D3296E0F61}" type="sibTrans" cxnId="{D9638CED-4951-48A0-AB60-856DA7886789}">
      <dgm:prSet/>
      <dgm:spPr/>
      <dgm:t>
        <a:bodyPr/>
        <a:lstStyle/>
        <a:p>
          <a:endParaRPr lang="en-US"/>
        </a:p>
      </dgm:t>
    </dgm:pt>
    <dgm:pt modelId="{1D60DE1C-5046-004A-A2FF-03451C4708C3}" type="pres">
      <dgm:prSet presAssocID="{46F2EFDA-B58B-4CA7-B0B4-49D268CA8BD5}" presName="vert0" presStyleCnt="0">
        <dgm:presLayoutVars>
          <dgm:dir/>
          <dgm:animOne val="branch"/>
          <dgm:animLvl val="lvl"/>
        </dgm:presLayoutVars>
      </dgm:prSet>
      <dgm:spPr/>
    </dgm:pt>
    <dgm:pt modelId="{3F5E6578-71B4-8F41-86A3-6F984CF230C4}" type="pres">
      <dgm:prSet presAssocID="{F9900BC1-FAD1-45C6-BC7D-55F3FB3ADA7E}" presName="thickLine" presStyleLbl="alignNode1" presStyleIdx="0" presStyleCnt="9"/>
      <dgm:spPr/>
    </dgm:pt>
    <dgm:pt modelId="{B5EF0BA6-92DB-2743-B7D5-F35F315F7C8C}" type="pres">
      <dgm:prSet presAssocID="{F9900BC1-FAD1-45C6-BC7D-55F3FB3ADA7E}" presName="horz1" presStyleCnt="0"/>
      <dgm:spPr/>
    </dgm:pt>
    <dgm:pt modelId="{BF9BCA72-063D-294E-963B-9CE714AEC730}" type="pres">
      <dgm:prSet presAssocID="{F9900BC1-FAD1-45C6-BC7D-55F3FB3ADA7E}" presName="tx1" presStyleLbl="revTx" presStyleIdx="0" presStyleCnt="9"/>
      <dgm:spPr/>
    </dgm:pt>
    <dgm:pt modelId="{56B9251D-3E2F-8E4D-B079-A514995794D9}" type="pres">
      <dgm:prSet presAssocID="{F9900BC1-FAD1-45C6-BC7D-55F3FB3ADA7E}" presName="vert1" presStyleCnt="0"/>
      <dgm:spPr/>
    </dgm:pt>
    <dgm:pt modelId="{87CE8B83-8C8B-E746-99EB-B0462A111C0A}" type="pres">
      <dgm:prSet presAssocID="{03E42493-E2F3-4F2E-A57B-6461C70043DF}" presName="thickLine" presStyleLbl="alignNode1" presStyleIdx="1" presStyleCnt="9"/>
      <dgm:spPr/>
    </dgm:pt>
    <dgm:pt modelId="{698A0EA8-E456-D849-A560-111F38392BBF}" type="pres">
      <dgm:prSet presAssocID="{03E42493-E2F3-4F2E-A57B-6461C70043DF}" presName="horz1" presStyleCnt="0"/>
      <dgm:spPr/>
    </dgm:pt>
    <dgm:pt modelId="{76AEB0F3-C483-9E46-A1D9-4C892D27E299}" type="pres">
      <dgm:prSet presAssocID="{03E42493-E2F3-4F2E-A57B-6461C70043DF}" presName="tx1" presStyleLbl="revTx" presStyleIdx="1" presStyleCnt="9"/>
      <dgm:spPr/>
    </dgm:pt>
    <dgm:pt modelId="{C844D9A9-7142-D647-A993-AD79ABAD0E1A}" type="pres">
      <dgm:prSet presAssocID="{03E42493-E2F3-4F2E-A57B-6461C70043DF}" presName="vert1" presStyleCnt="0"/>
      <dgm:spPr/>
    </dgm:pt>
    <dgm:pt modelId="{800CB01C-1115-1144-9A90-E1F38459EBC1}" type="pres">
      <dgm:prSet presAssocID="{32E0B020-1BA7-41D8-A53A-C25BCDA1AC86}" presName="thickLine" presStyleLbl="alignNode1" presStyleIdx="2" presStyleCnt="9"/>
      <dgm:spPr/>
    </dgm:pt>
    <dgm:pt modelId="{20484782-4F04-124E-9F16-55591597AE5F}" type="pres">
      <dgm:prSet presAssocID="{32E0B020-1BA7-41D8-A53A-C25BCDA1AC86}" presName="horz1" presStyleCnt="0"/>
      <dgm:spPr/>
    </dgm:pt>
    <dgm:pt modelId="{037ADBA0-09F2-254D-AC3E-760E8BAA84FD}" type="pres">
      <dgm:prSet presAssocID="{32E0B020-1BA7-41D8-A53A-C25BCDA1AC86}" presName="tx1" presStyleLbl="revTx" presStyleIdx="2" presStyleCnt="9"/>
      <dgm:spPr/>
    </dgm:pt>
    <dgm:pt modelId="{44027E93-6939-AC46-972B-65008D0D9D2A}" type="pres">
      <dgm:prSet presAssocID="{32E0B020-1BA7-41D8-A53A-C25BCDA1AC86}" presName="vert1" presStyleCnt="0"/>
      <dgm:spPr/>
    </dgm:pt>
    <dgm:pt modelId="{C57CFD59-4DFB-6747-8EC3-91AA5CC707FD}" type="pres">
      <dgm:prSet presAssocID="{FCFCD0D4-746D-499B-9E3B-AF1E7D5A849C}" presName="thickLine" presStyleLbl="alignNode1" presStyleIdx="3" presStyleCnt="9"/>
      <dgm:spPr/>
    </dgm:pt>
    <dgm:pt modelId="{A68B2A94-0F47-5547-80CB-CE5178CA869A}" type="pres">
      <dgm:prSet presAssocID="{FCFCD0D4-746D-499B-9E3B-AF1E7D5A849C}" presName="horz1" presStyleCnt="0"/>
      <dgm:spPr/>
    </dgm:pt>
    <dgm:pt modelId="{83806072-7139-0643-9FBC-3AC5535BE9B6}" type="pres">
      <dgm:prSet presAssocID="{FCFCD0D4-746D-499B-9E3B-AF1E7D5A849C}" presName="tx1" presStyleLbl="revTx" presStyleIdx="3" presStyleCnt="9"/>
      <dgm:spPr/>
    </dgm:pt>
    <dgm:pt modelId="{A6B24B7C-7903-3745-A0D7-501D9AA91A87}" type="pres">
      <dgm:prSet presAssocID="{FCFCD0D4-746D-499B-9E3B-AF1E7D5A849C}" presName="vert1" presStyleCnt="0"/>
      <dgm:spPr/>
    </dgm:pt>
    <dgm:pt modelId="{FEE6EFCE-3736-6247-A7B8-8D5971B9A515}" type="pres">
      <dgm:prSet presAssocID="{E2CA6075-6800-48B8-9202-5A70014E8BB0}" presName="thickLine" presStyleLbl="alignNode1" presStyleIdx="4" presStyleCnt="9"/>
      <dgm:spPr/>
    </dgm:pt>
    <dgm:pt modelId="{7AE56E4A-DC80-164B-842B-751693600A58}" type="pres">
      <dgm:prSet presAssocID="{E2CA6075-6800-48B8-9202-5A70014E8BB0}" presName="horz1" presStyleCnt="0"/>
      <dgm:spPr/>
    </dgm:pt>
    <dgm:pt modelId="{C1B0FF9F-114A-9B44-8298-476047822BBE}" type="pres">
      <dgm:prSet presAssocID="{E2CA6075-6800-48B8-9202-5A70014E8BB0}" presName="tx1" presStyleLbl="revTx" presStyleIdx="4" presStyleCnt="9"/>
      <dgm:spPr/>
    </dgm:pt>
    <dgm:pt modelId="{28C0DC1F-B8A4-E742-8DC0-271D282BFAFE}" type="pres">
      <dgm:prSet presAssocID="{E2CA6075-6800-48B8-9202-5A70014E8BB0}" presName="vert1" presStyleCnt="0"/>
      <dgm:spPr/>
    </dgm:pt>
    <dgm:pt modelId="{B4D9221B-98A6-9F41-A719-8A29EB29545C}" type="pres">
      <dgm:prSet presAssocID="{8CDB5325-E95F-499C-89CB-7D2A9D8A9E70}" presName="thickLine" presStyleLbl="alignNode1" presStyleIdx="5" presStyleCnt="9"/>
      <dgm:spPr/>
    </dgm:pt>
    <dgm:pt modelId="{1D9E256A-23D7-2F45-AD11-4B79D7ADC551}" type="pres">
      <dgm:prSet presAssocID="{8CDB5325-E95F-499C-89CB-7D2A9D8A9E70}" presName="horz1" presStyleCnt="0"/>
      <dgm:spPr/>
    </dgm:pt>
    <dgm:pt modelId="{EE6E091F-C4B3-2145-A79D-FDA1F0CADF90}" type="pres">
      <dgm:prSet presAssocID="{8CDB5325-E95F-499C-89CB-7D2A9D8A9E70}" presName="tx1" presStyleLbl="revTx" presStyleIdx="5" presStyleCnt="9"/>
      <dgm:spPr/>
    </dgm:pt>
    <dgm:pt modelId="{78B04FF9-8189-0E46-B776-2818326EBD99}" type="pres">
      <dgm:prSet presAssocID="{8CDB5325-E95F-499C-89CB-7D2A9D8A9E70}" presName="vert1" presStyleCnt="0"/>
      <dgm:spPr/>
    </dgm:pt>
    <dgm:pt modelId="{B0179B82-0311-494E-8363-84BD8752E933}" type="pres">
      <dgm:prSet presAssocID="{AC86F679-6760-465C-97DB-91EC2C6DDE8D}" presName="thickLine" presStyleLbl="alignNode1" presStyleIdx="6" presStyleCnt="9"/>
      <dgm:spPr/>
    </dgm:pt>
    <dgm:pt modelId="{41708DF2-F836-FA48-A2C6-579C2DBED3AA}" type="pres">
      <dgm:prSet presAssocID="{AC86F679-6760-465C-97DB-91EC2C6DDE8D}" presName="horz1" presStyleCnt="0"/>
      <dgm:spPr/>
    </dgm:pt>
    <dgm:pt modelId="{E29ED4CD-05FB-D440-AFED-44A50ADA34F9}" type="pres">
      <dgm:prSet presAssocID="{AC86F679-6760-465C-97DB-91EC2C6DDE8D}" presName="tx1" presStyleLbl="revTx" presStyleIdx="6" presStyleCnt="9"/>
      <dgm:spPr/>
    </dgm:pt>
    <dgm:pt modelId="{5B5257F9-37C2-D840-828A-01DAE66E539E}" type="pres">
      <dgm:prSet presAssocID="{AC86F679-6760-465C-97DB-91EC2C6DDE8D}" presName="vert1" presStyleCnt="0"/>
      <dgm:spPr/>
    </dgm:pt>
    <dgm:pt modelId="{331BFEFF-A90A-7E46-8C7F-8D6076781A9B}" type="pres">
      <dgm:prSet presAssocID="{8F036C36-0043-4146-9399-322E87B4FD7D}" presName="thickLine" presStyleLbl="alignNode1" presStyleIdx="7" presStyleCnt="9"/>
      <dgm:spPr/>
    </dgm:pt>
    <dgm:pt modelId="{94FEED84-0661-4145-ABF0-802A70F95B30}" type="pres">
      <dgm:prSet presAssocID="{8F036C36-0043-4146-9399-322E87B4FD7D}" presName="horz1" presStyleCnt="0"/>
      <dgm:spPr/>
    </dgm:pt>
    <dgm:pt modelId="{ED98A6C8-A174-B646-9810-E869337D95D9}" type="pres">
      <dgm:prSet presAssocID="{8F036C36-0043-4146-9399-322E87B4FD7D}" presName="tx1" presStyleLbl="revTx" presStyleIdx="7" presStyleCnt="9"/>
      <dgm:spPr/>
    </dgm:pt>
    <dgm:pt modelId="{27A0F35D-8D14-1F4E-916E-03F85A026FBF}" type="pres">
      <dgm:prSet presAssocID="{8F036C36-0043-4146-9399-322E87B4FD7D}" presName="vert1" presStyleCnt="0"/>
      <dgm:spPr/>
    </dgm:pt>
    <dgm:pt modelId="{F2B17806-9008-DE42-8911-93D3B9F2E93F}" type="pres">
      <dgm:prSet presAssocID="{9A5D51CA-7BE5-4FAD-9414-DB83C287BF1B}" presName="thickLine" presStyleLbl="alignNode1" presStyleIdx="8" presStyleCnt="9"/>
      <dgm:spPr/>
    </dgm:pt>
    <dgm:pt modelId="{20D7F19B-B1DD-EF45-80E3-FE44F6CBC596}" type="pres">
      <dgm:prSet presAssocID="{9A5D51CA-7BE5-4FAD-9414-DB83C287BF1B}" presName="horz1" presStyleCnt="0"/>
      <dgm:spPr/>
    </dgm:pt>
    <dgm:pt modelId="{55360E6D-35D6-424C-A005-98C8B8B022BB}" type="pres">
      <dgm:prSet presAssocID="{9A5D51CA-7BE5-4FAD-9414-DB83C287BF1B}" presName="tx1" presStyleLbl="revTx" presStyleIdx="8" presStyleCnt="9"/>
      <dgm:spPr/>
    </dgm:pt>
    <dgm:pt modelId="{7C6E7186-880C-434D-83BD-E96F713189F8}" type="pres">
      <dgm:prSet presAssocID="{9A5D51CA-7BE5-4FAD-9414-DB83C287BF1B}" presName="vert1" presStyleCnt="0"/>
      <dgm:spPr/>
    </dgm:pt>
  </dgm:ptLst>
  <dgm:cxnLst>
    <dgm:cxn modelId="{8B73210A-EFF5-C249-AF89-9A7C0CEDFBF3}" type="presOf" srcId="{9A5D51CA-7BE5-4FAD-9414-DB83C287BF1B}" destId="{55360E6D-35D6-424C-A005-98C8B8B022BB}" srcOrd="0" destOrd="0" presId="urn:microsoft.com/office/officeart/2008/layout/LinedList"/>
    <dgm:cxn modelId="{ED388D25-340B-49C4-B6A8-EB023401C520}" srcId="{46F2EFDA-B58B-4CA7-B0B4-49D268CA8BD5}" destId="{8CDB5325-E95F-499C-89CB-7D2A9D8A9E70}" srcOrd="5" destOrd="0" parTransId="{53988074-BFBA-48FC-9E0C-D7A9C03B1901}" sibTransId="{B23A4A51-B333-4D08-8FDA-9A4F40217D83}"/>
    <dgm:cxn modelId="{EE154937-BE8F-485F-A93C-7BA12D274817}" srcId="{46F2EFDA-B58B-4CA7-B0B4-49D268CA8BD5}" destId="{FCFCD0D4-746D-499B-9E3B-AF1E7D5A849C}" srcOrd="3" destOrd="0" parTransId="{E3B0A5E9-5BDC-4644-89A3-98BBB6C9DA20}" sibTransId="{5E5FA3D1-FD06-42F8-BFA9-CEFB52D29B18}"/>
    <dgm:cxn modelId="{A88CA95D-9AF8-44FE-BC8C-56C1E44A1AB6}" srcId="{46F2EFDA-B58B-4CA7-B0B4-49D268CA8BD5}" destId="{F9900BC1-FAD1-45C6-BC7D-55F3FB3ADA7E}" srcOrd="0" destOrd="0" parTransId="{5E59B528-53FB-4019-887F-BC2F09DC9A93}" sibTransId="{738C1311-97B3-4885-88EA-2EDAE09354CE}"/>
    <dgm:cxn modelId="{62631D4E-029F-470B-BD25-3888A64A2B8F}" srcId="{46F2EFDA-B58B-4CA7-B0B4-49D268CA8BD5}" destId="{E2CA6075-6800-48B8-9202-5A70014E8BB0}" srcOrd="4" destOrd="0" parTransId="{9D8D35DF-B8FD-49AF-8CB3-2D8E24FDC813}" sibTransId="{E3F89FD3-101D-48A9-A11A-B32C00532670}"/>
    <dgm:cxn modelId="{78DA4E4E-61F0-0A49-850C-53D92A5FDB45}" type="presOf" srcId="{46F2EFDA-B58B-4CA7-B0B4-49D268CA8BD5}" destId="{1D60DE1C-5046-004A-A2FF-03451C4708C3}" srcOrd="0" destOrd="0" presId="urn:microsoft.com/office/officeart/2008/layout/LinedList"/>
    <dgm:cxn modelId="{35256956-1917-D24E-8CDA-8F4923D7D3EC}" type="presOf" srcId="{F9900BC1-FAD1-45C6-BC7D-55F3FB3ADA7E}" destId="{BF9BCA72-063D-294E-963B-9CE714AEC730}" srcOrd="0" destOrd="0" presId="urn:microsoft.com/office/officeart/2008/layout/LinedList"/>
    <dgm:cxn modelId="{A54BC056-4762-C847-B177-2E82D17507A5}" type="presOf" srcId="{AC86F679-6760-465C-97DB-91EC2C6DDE8D}" destId="{E29ED4CD-05FB-D440-AFED-44A50ADA34F9}" srcOrd="0" destOrd="0" presId="urn:microsoft.com/office/officeart/2008/layout/LinedList"/>
    <dgm:cxn modelId="{F6C1A259-255D-4183-A48C-B612347C311B}" srcId="{46F2EFDA-B58B-4CA7-B0B4-49D268CA8BD5}" destId="{AC86F679-6760-465C-97DB-91EC2C6DDE8D}" srcOrd="6" destOrd="0" parTransId="{64CB06B4-DB3C-4E4A-A8CC-BD9E8B4BFFEF}" sibTransId="{0E33F8D8-E1A1-4F56-BFAA-5DE143986F52}"/>
    <dgm:cxn modelId="{15F28990-7DE7-844E-A880-8CF0B77A3FE6}" type="presOf" srcId="{FCFCD0D4-746D-499B-9E3B-AF1E7D5A849C}" destId="{83806072-7139-0643-9FBC-3AC5535BE9B6}" srcOrd="0" destOrd="0" presId="urn:microsoft.com/office/officeart/2008/layout/LinedList"/>
    <dgm:cxn modelId="{D67FF495-FE69-410F-8F67-00D42A8E3FD5}" srcId="{46F2EFDA-B58B-4CA7-B0B4-49D268CA8BD5}" destId="{32E0B020-1BA7-41D8-A53A-C25BCDA1AC86}" srcOrd="2" destOrd="0" parTransId="{4F8AFBC2-1AD9-40CD-A195-98C5D68E5020}" sibTransId="{E8F91CEF-A77E-4EB5-88A1-87A408C10AD4}"/>
    <dgm:cxn modelId="{E163F898-04F5-9248-9CD2-15C07EA60A35}" type="presOf" srcId="{E2CA6075-6800-48B8-9202-5A70014E8BB0}" destId="{C1B0FF9F-114A-9B44-8298-476047822BBE}" srcOrd="0" destOrd="0" presId="urn:microsoft.com/office/officeart/2008/layout/LinedList"/>
    <dgm:cxn modelId="{F684E99C-78E9-1A4D-9A68-1D9580493291}" type="presOf" srcId="{8F036C36-0043-4146-9399-322E87B4FD7D}" destId="{ED98A6C8-A174-B646-9810-E869337D95D9}" srcOrd="0" destOrd="0" presId="urn:microsoft.com/office/officeart/2008/layout/LinedList"/>
    <dgm:cxn modelId="{28E9D5B9-29B9-0643-A3CC-8C853C7093E4}" type="presOf" srcId="{8CDB5325-E95F-499C-89CB-7D2A9D8A9E70}" destId="{EE6E091F-C4B3-2145-A79D-FDA1F0CADF90}" srcOrd="0" destOrd="0" presId="urn:microsoft.com/office/officeart/2008/layout/LinedList"/>
    <dgm:cxn modelId="{778984C0-664F-45DF-B0FA-4A69804BF0EB}" srcId="{46F2EFDA-B58B-4CA7-B0B4-49D268CA8BD5}" destId="{03E42493-E2F3-4F2E-A57B-6461C70043DF}" srcOrd="1" destOrd="0" parTransId="{2350C804-1DEE-4DE4-8B52-0EC6D82F8DFE}" sibTransId="{184BCA5D-1AA6-4D55-99B5-A7C01A5BD76F}"/>
    <dgm:cxn modelId="{963806D7-DEB5-D84D-B04E-14EE9AE03B82}" type="presOf" srcId="{32E0B020-1BA7-41D8-A53A-C25BCDA1AC86}" destId="{037ADBA0-09F2-254D-AC3E-760E8BAA84FD}" srcOrd="0" destOrd="0" presId="urn:microsoft.com/office/officeart/2008/layout/LinedList"/>
    <dgm:cxn modelId="{D9638CED-4951-48A0-AB60-856DA7886789}" srcId="{46F2EFDA-B58B-4CA7-B0B4-49D268CA8BD5}" destId="{9A5D51CA-7BE5-4FAD-9414-DB83C287BF1B}" srcOrd="8" destOrd="0" parTransId="{820917DF-F34F-4657-A648-EFA727E8B571}" sibTransId="{7108B8E1-51DA-4084-BDDD-A7D3296E0F61}"/>
    <dgm:cxn modelId="{CB46B8ED-E165-4F4D-93D4-C4C4AF4FA8E6}" type="presOf" srcId="{03E42493-E2F3-4F2E-A57B-6461C70043DF}" destId="{76AEB0F3-C483-9E46-A1D9-4C892D27E299}" srcOrd="0" destOrd="0" presId="urn:microsoft.com/office/officeart/2008/layout/LinedList"/>
    <dgm:cxn modelId="{50F988FF-5518-42CC-B2AA-112D718BDEBA}" srcId="{46F2EFDA-B58B-4CA7-B0B4-49D268CA8BD5}" destId="{8F036C36-0043-4146-9399-322E87B4FD7D}" srcOrd="7" destOrd="0" parTransId="{CE03ABA0-45F8-4375-9E3B-5B9D3857C6F1}" sibTransId="{C5B5C9EF-1BFA-4A7D-AE1D-F08D187D2620}"/>
    <dgm:cxn modelId="{CB2F95AF-9A8D-3D42-A11F-2BD896A92259}" type="presParOf" srcId="{1D60DE1C-5046-004A-A2FF-03451C4708C3}" destId="{3F5E6578-71B4-8F41-86A3-6F984CF230C4}" srcOrd="0" destOrd="0" presId="urn:microsoft.com/office/officeart/2008/layout/LinedList"/>
    <dgm:cxn modelId="{3C6EFF39-D0B3-6149-B506-2B38E58DB42A}" type="presParOf" srcId="{1D60DE1C-5046-004A-A2FF-03451C4708C3}" destId="{B5EF0BA6-92DB-2743-B7D5-F35F315F7C8C}" srcOrd="1" destOrd="0" presId="urn:microsoft.com/office/officeart/2008/layout/LinedList"/>
    <dgm:cxn modelId="{E6DDA54F-7831-4F43-BA62-4FDED0C45360}" type="presParOf" srcId="{B5EF0BA6-92DB-2743-B7D5-F35F315F7C8C}" destId="{BF9BCA72-063D-294E-963B-9CE714AEC730}" srcOrd="0" destOrd="0" presId="urn:microsoft.com/office/officeart/2008/layout/LinedList"/>
    <dgm:cxn modelId="{6B0C403F-BBFC-8043-A0C4-F0C7B170406F}" type="presParOf" srcId="{B5EF0BA6-92DB-2743-B7D5-F35F315F7C8C}" destId="{56B9251D-3E2F-8E4D-B079-A514995794D9}" srcOrd="1" destOrd="0" presId="urn:microsoft.com/office/officeart/2008/layout/LinedList"/>
    <dgm:cxn modelId="{8065000A-6076-C84D-98BE-2EF6CA22713A}" type="presParOf" srcId="{1D60DE1C-5046-004A-A2FF-03451C4708C3}" destId="{87CE8B83-8C8B-E746-99EB-B0462A111C0A}" srcOrd="2" destOrd="0" presId="urn:microsoft.com/office/officeart/2008/layout/LinedList"/>
    <dgm:cxn modelId="{14337006-0E56-7C48-81D2-B625C85B6F41}" type="presParOf" srcId="{1D60DE1C-5046-004A-A2FF-03451C4708C3}" destId="{698A0EA8-E456-D849-A560-111F38392BBF}" srcOrd="3" destOrd="0" presId="urn:microsoft.com/office/officeart/2008/layout/LinedList"/>
    <dgm:cxn modelId="{69352C6D-FC4B-EB46-A2B9-E72E10EAD09B}" type="presParOf" srcId="{698A0EA8-E456-D849-A560-111F38392BBF}" destId="{76AEB0F3-C483-9E46-A1D9-4C892D27E299}" srcOrd="0" destOrd="0" presId="urn:microsoft.com/office/officeart/2008/layout/LinedList"/>
    <dgm:cxn modelId="{58599AC4-7C6F-5B48-9F8D-915F58E62D36}" type="presParOf" srcId="{698A0EA8-E456-D849-A560-111F38392BBF}" destId="{C844D9A9-7142-D647-A993-AD79ABAD0E1A}" srcOrd="1" destOrd="0" presId="urn:microsoft.com/office/officeart/2008/layout/LinedList"/>
    <dgm:cxn modelId="{E7D008A0-A36A-4849-8FDA-5E81854066C7}" type="presParOf" srcId="{1D60DE1C-5046-004A-A2FF-03451C4708C3}" destId="{800CB01C-1115-1144-9A90-E1F38459EBC1}" srcOrd="4" destOrd="0" presId="urn:microsoft.com/office/officeart/2008/layout/LinedList"/>
    <dgm:cxn modelId="{DE21D89F-AB78-F54B-9CBA-88915BE31909}" type="presParOf" srcId="{1D60DE1C-5046-004A-A2FF-03451C4708C3}" destId="{20484782-4F04-124E-9F16-55591597AE5F}" srcOrd="5" destOrd="0" presId="urn:microsoft.com/office/officeart/2008/layout/LinedList"/>
    <dgm:cxn modelId="{EB3ADDA2-5D46-D64D-AFA4-3A73BCB52D77}" type="presParOf" srcId="{20484782-4F04-124E-9F16-55591597AE5F}" destId="{037ADBA0-09F2-254D-AC3E-760E8BAA84FD}" srcOrd="0" destOrd="0" presId="urn:microsoft.com/office/officeart/2008/layout/LinedList"/>
    <dgm:cxn modelId="{FC4A01D6-C57B-264D-9C99-E0C42B3BD0C0}" type="presParOf" srcId="{20484782-4F04-124E-9F16-55591597AE5F}" destId="{44027E93-6939-AC46-972B-65008D0D9D2A}" srcOrd="1" destOrd="0" presId="urn:microsoft.com/office/officeart/2008/layout/LinedList"/>
    <dgm:cxn modelId="{527393C5-D9E3-0D45-B1E0-D635593CFF72}" type="presParOf" srcId="{1D60DE1C-5046-004A-A2FF-03451C4708C3}" destId="{C57CFD59-4DFB-6747-8EC3-91AA5CC707FD}" srcOrd="6" destOrd="0" presId="urn:microsoft.com/office/officeart/2008/layout/LinedList"/>
    <dgm:cxn modelId="{DF21D8DB-5E73-5A47-9032-19305053DFF7}" type="presParOf" srcId="{1D60DE1C-5046-004A-A2FF-03451C4708C3}" destId="{A68B2A94-0F47-5547-80CB-CE5178CA869A}" srcOrd="7" destOrd="0" presId="urn:microsoft.com/office/officeart/2008/layout/LinedList"/>
    <dgm:cxn modelId="{CBF85125-E75A-C24D-B236-FC5F76ED15C2}" type="presParOf" srcId="{A68B2A94-0F47-5547-80CB-CE5178CA869A}" destId="{83806072-7139-0643-9FBC-3AC5535BE9B6}" srcOrd="0" destOrd="0" presId="urn:microsoft.com/office/officeart/2008/layout/LinedList"/>
    <dgm:cxn modelId="{F404C68C-EBC8-C145-B02A-CC2CDF21BF4A}" type="presParOf" srcId="{A68B2A94-0F47-5547-80CB-CE5178CA869A}" destId="{A6B24B7C-7903-3745-A0D7-501D9AA91A87}" srcOrd="1" destOrd="0" presId="urn:microsoft.com/office/officeart/2008/layout/LinedList"/>
    <dgm:cxn modelId="{1E46F8CB-54FE-AD4B-B891-79E894FF77E0}" type="presParOf" srcId="{1D60DE1C-5046-004A-A2FF-03451C4708C3}" destId="{FEE6EFCE-3736-6247-A7B8-8D5971B9A515}" srcOrd="8" destOrd="0" presId="urn:microsoft.com/office/officeart/2008/layout/LinedList"/>
    <dgm:cxn modelId="{7E675C1A-07B6-8644-A9B9-9AAE7CFCEA1D}" type="presParOf" srcId="{1D60DE1C-5046-004A-A2FF-03451C4708C3}" destId="{7AE56E4A-DC80-164B-842B-751693600A58}" srcOrd="9" destOrd="0" presId="urn:microsoft.com/office/officeart/2008/layout/LinedList"/>
    <dgm:cxn modelId="{18980156-3C6E-AA48-B6E8-0CE000AD8B4B}" type="presParOf" srcId="{7AE56E4A-DC80-164B-842B-751693600A58}" destId="{C1B0FF9F-114A-9B44-8298-476047822BBE}" srcOrd="0" destOrd="0" presId="urn:microsoft.com/office/officeart/2008/layout/LinedList"/>
    <dgm:cxn modelId="{276C9DE9-CC98-EF46-9A3E-E528D10FE27B}" type="presParOf" srcId="{7AE56E4A-DC80-164B-842B-751693600A58}" destId="{28C0DC1F-B8A4-E742-8DC0-271D282BFAFE}" srcOrd="1" destOrd="0" presId="urn:microsoft.com/office/officeart/2008/layout/LinedList"/>
    <dgm:cxn modelId="{FDEA9819-B55E-B247-A269-91AD645C7BE9}" type="presParOf" srcId="{1D60DE1C-5046-004A-A2FF-03451C4708C3}" destId="{B4D9221B-98A6-9F41-A719-8A29EB29545C}" srcOrd="10" destOrd="0" presId="urn:microsoft.com/office/officeart/2008/layout/LinedList"/>
    <dgm:cxn modelId="{1ACE27FF-A7E4-0B45-B763-88B93E8FFA61}" type="presParOf" srcId="{1D60DE1C-5046-004A-A2FF-03451C4708C3}" destId="{1D9E256A-23D7-2F45-AD11-4B79D7ADC551}" srcOrd="11" destOrd="0" presId="urn:microsoft.com/office/officeart/2008/layout/LinedList"/>
    <dgm:cxn modelId="{8F8AC20E-A83C-5748-9C13-53DF67377B2D}" type="presParOf" srcId="{1D9E256A-23D7-2F45-AD11-4B79D7ADC551}" destId="{EE6E091F-C4B3-2145-A79D-FDA1F0CADF90}" srcOrd="0" destOrd="0" presId="urn:microsoft.com/office/officeart/2008/layout/LinedList"/>
    <dgm:cxn modelId="{89B8818D-6109-214E-ACBA-7A9D883C6AA1}" type="presParOf" srcId="{1D9E256A-23D7-2F45-AD11-4B79D7ADC551}" destId="{78B04FF9-8189-0E46-B776-2818326EBD99}" srcOrd="1" destOrd="0" presId="urn:microsoft.com/office/officeart/2008/layout/LinedList"/>
    <dgm:cxn modelId="{3736A3F4-16ED-5F44-9598-AE4160CF32C9}" type="presParOf" srcId="{1D60DE1C-5046-004A-A2FF-03451C4708C3}" destId="{B0179B82-0311-494E-8363-84BD8752E933}" srcOrd="12" destOrd="0" presId="urn:microsoft.com/office/officeart/2008/layout/LinedList"/>
    <dgm:cxn modelId="{690256B0-AAF0-474F-8B98-EB24A375F8DD}" type="presParOf" srcId="{1D60DE1C-5046-004A-A2FF-03451C4708C3}" destId="{41708DF2-F836-FA48-A2C6-579C2DBED3AA}" srcOrd="13" destOrd="0" presId="urn:microsoft.com/office/officeart/2008/layout/LinedList"/>
    <dgm:cxn modelId="{AC3CE771-6A07-A441-B9D0-1D3029B5B8C1}" type="presParOf" srcId="{41708DF2-F836-FA48-A2C6-579C2DBED3AA}" destId="{E29ED4CD-05FB-D440-AFED-44A50ADA34F9}" srcOrd="0" destOrd="0" presId="urn:microsoft.com/office/officeart/2008/layout/LinedList"/>
    <dgm:cxn modelId="{8907EB8F-5C60-EA46-9D0F-F56ACE0B3AE7}" type="presParOf" srcId="{41708DF2-F836-FA48-A2C6-579C2DBED3AA}" destId="{5B5257F9-37C2-D840-828A-01DAE66E539E}" srcOrd="1" destOrd="0" presId="urn:microsoft.com/office/officeart/2008/layout/LinedList"/>
    <dgm:cxn modelId="{6F8C5603-43CD-194C-A338-0D5F0C6F8A58}" type="presParOf" srcId="{1D60DE1C-5046-004A-A2FF-03451C4708C3}" destId="{331BFEFF-A90A-7E46-8C7F-8D6076781A9B}" srcOrd="14" destOrd="0" presId="urn:microsoft.com/office/officeart/2008/layout/LinedList"/>
    <dgm:cxn modelId="{59C4126B-1FD7-7A42-B936-DEE55DEA29AD}" type="presParOf" srcId="{1D60DE1C-5046-004A-A2FF-03451C4708C3}" destId="{94FEED84-0661-4145-ABF0-802A70F95B30}" srcOrd="15" destOrd="0" presId="urn:microsoft.com/office/officeart/2008/layout/LinedList"/>
    <dgm:cxn modelId="{0DC0348E-6899-7D4B-821C-1A6BF81E86ED}" type="presParOf" srcId="{94FEED84-0661-4145-ABF0-802A70F95B30}" destId="{ED98A6C8-A174-B646-9810-E869337D95D9}" srcOrd="0" destOrd="0" presId="urn:microsoft.com/office/officeart/2008/layout/LinedList"/>
    <dgm:cxn modelId="{28B01395-B367-F344-A418-56AD061F41BF}" type="presParOf" srcId="{94FEED84-0661-4145-ABF0-802A70F95B30}" destId="{27A0F35D-8D14-1F4E-916E-03F85A026FBF}" srcOrd="1" destOrd="0" presId="urn:microsoft.com/office/officeart/2008/layout/LinedList"/>
    <dgm:cxn modelId="{718BB3E3-6243-F042-8BE7-5E5C200A6609}" type="presParOf" srcId="{1D60DE1C-5046-004A-A2FF-03451C4708C3}" destId="{F2B17806-9008-DE42-8911-93D3B9F2E93F}" srcOrd="16" destOrd="0" presId="urn:microsoft.com/office/officeart/2008/layout/LinedList"/>
    <dgm:cxn modelId="{21C7B8ED-6E46-A546-A4C6-B367A3660318}" type="presParOf" srcId="{1D60DE1C-5046-004A-A2FF-03451C4708C3}" destId="{20D7F19B-B1DD-EF45-80E3-FE44F6CBC596}" srcOrd="17" destOrd="0" presId="urn:microsoft.com/office/officeart/2008/layout/LinedList"/>
    <dgm:cxn modelId="{1DC5295B-F989-B344-90CA-6799B17B5D0C}" type="presParOf" srcId="{20D7F19B-B1DD-EF45-80E3-FE44F6CBC596}" destId="{55360E6D-35D6-424C-A005-98C8B8B022BB}" srcOrd="0" destOrd="0" presId="urn:microsoft.com/office/officeart/2008/layout/LinedList"/>
    <dgm:cxn modelId="{F68FDDFC-76FC-9849-B36F-97821C614B76}" type="presParOf" srcId="{20D7F19B-B1DD-EF45-80E3-FE44F6CBC596}" destId="{7C6E7186-880C-434D-83BD-E96F713189F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1A1F794-BAE0-4A63-8328-C014FCAB122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9981F0E-FEE0-4C00-BB3F-319CCB9A8347}">
      <dgm:prSet/>
      <dgm:spPr/>
      <dgm:t>
        <a:bodyPr/>
        <a:lstStyle/>
        <a:p>
          <a:pPr>
            <a:lnSpc>
              <a:spcPct val="100000"/>
            </a:lnSpc>
          </a:pPr>
          <a:r>
            <a:rPr lang="en-US"/>
            <a:t>Definition : A credit derivative is a class of derivative contracts between two parties, a credit protection buyer and a credit protection seller, in which the latter provides protection to the former against a specific credit loss.</a:t>
          </a:r>
        </a:p>
      </dgm:t>
    </dgm:pt>
    <dgm:pt modelId="{127E0723-8A4E-458D-842E-48FCADC24426}" type="parTrans" cxnId="{44C9946C-4CE1-49C7-948E-59C3495781FD}">
      <dgm:prSet/>
      <dgm:spPr/>
      <dgm:t>
        <a:bodyPr/>
        <a:lstStyle/>
        <a:p>
          <a:endParaRPr lang="en-US"/>
        </a:p>
      </dgm:t>
    </dgm:pt>
    <dgm:pt modelId="{0B0D033F-5265-4905-9B5D-8C8932EEE820}" type="sibTrans" cxnId="{44C9946C-4CE1-49C7-948E-59C3495781FD}">
      <dgm:prSet/>
      <dgm:spPr/>
      <dgm:t>
        <a:bodyPr/>
        <a:lstStyle/>
        <a:p>
          <a:endParaRPr lang="en-US"/>
        </a:p>
      </dgm:t>
    </dgm:pt>
    <dgm:pt modelId="{CB694E64-BCE3-483A-8A1A-21117FBF7BE2}">
      <dgm:prSet/>
      <dgm:spPr/>
      <dgm:t>
        <a:bodyPr/>
        <a:lstStyle/>
        <a:p>
          <a:pPr>
            <a:lnSpc>
              <a:spcPct val="100000"/>
            </a:lnSpc>
          </a:pPr>
          <a:r>
            <a:rPr lang="en-US"/>
            <a:t>Buyer:</a:t>
          </a:r>
          <a:r>
            <a:rPr lang="zh-CN"/>
            <a:t>面临信用风险，买入信用保护</a:t>
          </a:r>
          <a:endParaRPr lang="en-US"/>
        </a:p>
      </dgm:t>
    </dgm:pt>
    <dgm:pt modelId="{914BAEEF-D3A7-40E2-8966-C7247F9EC68E}" type="parTrans" cxnId="{017DC6B0-2C2C-4D1E-9B98-2B9F619F3EC1}">
      <dgm:prSet/>
      <dgm:spPr/>
      <dgm:t>
        <a:bodyPr/>
        <a:lstStyle/>
        <a:p>
          <a:endParaRPr lang="en-US"/>
        </a:p>
      </dgm:t>
    </dgm:pt>
    <dgm:pt modelId="{0BAB9C32-31C0-4AB3-8D19-64D10C085CF9}" type="sibTrans" cxnId="{017DC6B0-2C2C-4D1E-9B98-2B9F619F3EC1}">
      <dgm:prSet/>
      <dgm:spPr/>
      <dgm:t>
        <a:bodyPr/>
        <a:lstStyle/>
        <a:p>
          <a:endParaRPr lang="en-US"/>
        </a:p>
      </dgm:t>
    </dgm:pt>
    <dgm:pt modelId="{9547282A-B078-49FF-AEB0-C91ABE2EF2BF}">
      <dgm:prSet/>
      <dgm:spPr/>
      <dgm:t>
        <a:bodyPr/>
        <a:lstStyle/>
        <a:p>
          <a:pPr>
            <a:lnSpc>
              <a:spcPct val="100000"/>
            </a:lnSpc>
          </a:pPr>
          <a:r>
            <a:rPr lang="zh-CN"/>
            <a:t>债券持有人，发放贷款机构</a:t>
          </a:r>
          <a:endParaRPr lang="en-US"/>
        </a:p>
      </dgm:t>
    </dgm:pt>
    <dgm:pt modelId="{02D9C258-587F-496E-8B1A-98405413C22A}" type="parTrans" cxnId="{F18F0C99-8225-4795-9BC6-852C5FF9A63C}">
      <dgm:prSet/>
      <dgm:spPr/>
      <dgm:t>
        <a:bodyPr/>
        <a:lstStyle/>
        <a:p>
          <a:endParaRPr lang="en-US"/>
        </a:p>
      </dgm:t>
    </dgm:pt>
    <dgm:pt modelId="{4A273C23-687A-4854-BCA4-A3BE475FBD31}" type="sibTrans" cxnId="{F18F0C99-8225-4795-9BC6-852C5FF9A63C}">
      <dgm:prSet/>
      <dgm:spPr/>
      <dgm:t>
        <a:bodyPr/>
        <a:lstStyle/>
        <a:p>
          <a:endParaRPr lang="en-US"/>
        </a:p>
      </dgm:t>
    </dgm:pt>
    <dgm:pt modelId="{4C9857AB-F731-4E44-AD75-4873DE5D3DF7}">
      <dgm:prSet/>
      <dgm:spPr/>
      <dgm:t>
        <a:bodyPr/>
        <a:lstStyle/>
        <a:p>
          <a:pPr>
            <a:lnSpc>
              <a:spcPct val="100000"/>
            </a:lnSpc>
          </a:pPr>
          <a:r>
            <a:rPr lang="en-US"/>
            <a:t>Seller:</a:t>
          </a:r>
          <a:r>
            <a:rPr lang="zh-CN"/>
            <a:t>卖出信用保护</a:t>
          </a:r>
          <a:endParaRPr lang="en-US"/>
        </a:p>
      </dgm:t>
    </dgm:pt>
    <dgm:pt modelId="{3293942A-7CE4-4834-99C6-677B2F2974CF}" type="parTrans" cxnId="{BFC3C13D-88E6-4362-BE47-1F68BEC0ECCE}">
      <dgm:prSet/>
      <dgm:spPr/>
      <dgm:t>
        <a:bodyPr/>
        <a:lstStyle/>
        <a:p>
          <a:endParaRPr lang="en-US"/>
        </a:p>
      </dgm:t>
    </dgm:pt>
    <dgm:pt modelId="{AB47179F-2F52-42E5-9EA9-E9737FCD5527}" type="sibTrans" cxnId="{BFC3C13D-88E6-4362-BE47-1F68BEC0ECCE}">
      <dgm:prSet/>
      <dgm:spPr/>
      <dgm:t>
        <a:bodyPr/>
        <a:lstStyle/>
        <a:p>
          <a:endParaRPr lang="en-US"/>
        </a:p>
      </dgm:t>
    </dgm:pt>
    <dgm:pt modelId="{1EDD1224-FE02-45AE-9491-01D321099213}">
      <dgm:prSet/>
      <dgm:spPr/>
      <dgm:t>
        <a:bodyPr/>
        <a:lstStyle/>
        <a:p>
          <a:pPr>
            <a:lnSpc>
              <a:spcPct val="100000"/>
            </a:lnSpc>
          </a:pPr>
          <a:r>
            <a:rPr lang="zh-CN"/>
            <a:t>各类金融机构（保险公司，券商）</a:t>
          </a:r>
          <a:endParaRPr lang="en-US"/>
        </a:p>
      </dgm:t>
    </dgm:pt>
    <dgm:pt modelId="{6BFC2003-9458-4A91-9B10-4707386F7E63}" type="parTrans" cxnId="{3DD6FAE6-4A45-413A-834B-58414C667460}">
      <dgm:prSet/>
      <dgm:spPr/>
      <dgm:t>
        <a:bodyPr/>
        <a:lstStyle/>
        <a:p>
          <a:endParaRPr lang="en-US"/>
        </a:p>
      </dgm:t>
    </dgm:pt>
    <dgm:pt modelId="{AB880ABA-74C7-4DDC-AF80-31C767FFE5F3}" type="sibTrans" cxnId="{3DD6FAE6-4A45-413A-834B-58414C667460}">
      <dgm:prSet/>
      <dgm:spPr/>
      <dgm:t>
        <a:bodyPr/>
        <a:lstStyle/>
        <a:p>
          <a:endParaRPr lang="en-US"/>
        </a:p>
      </dgm:t>
    </dgm:pt>
    <dgm:pt modelId="{98378DFC-B6F0-4222-98D6-37C1A58393C6}" type="pres">
      <dgm:prSet presAssocID="{C1A1F794-BAE0-4A63-8328-C014FCAB122C}" presName="root" presStyleCnt="0">
        <dgm:presLayoutVars>
          <dgm:dir/>
          <dgm:resizeHandles val="exact"/>
        </dgm:presLayoutVars>
      </dgm:prSet>
      <dgm:spPr/>
    </dgm:pt>
    <dgm:pt modelId="{895DCCD7-0B21-4B05-930F-32AB39B3F2FA}" type="pres">
      <dgm:prSet presAssocID="{E9981F0E-FEE0-4C00-BB3F-319CCB9A8347}" presName="compNode" presStyleCnt="0"/>
      <dgm:spPr/>
    </dgm:pt>
    <dgm:pt modelId="{12CC8781-3C9F-4264-99BB-ED28CDB1013C}" type="pres">
      <dgm:prSet presAssocID="{E9981F0E-FEE0-4C00-BB3F-319CCB9A8347}" presName="bgRect" presStyleLbl="bgShp" presStyleIdx="0" presStyleCnt="3"/>
      <dgm:spPr/>
    </dgm:pt>
    <dgm:pt modelId="{916BE149-99D9-4087-8412-E28EE8AE274A}" type="pres">
      <dgm:prSet presAssocID="{E9981F0E-FEE0-4C00-BB3F-319CCB9A834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钱"/>
        </a:ext>
      </dgm:extLst>
    </dgm:pt>
    <dgm:pt modelId="{02D33D6F-0D73-43FE-AE54-30B436A1740D}" type="pres">
      <dgm:prSet presAssocID="{E9981F0E-FEE0-4C00-BB3F-319CCB9A8347}" presName="spaceRect" presStyleCnt="0"/>
      <dgm:spPr/>
    </dgm:pt>
    <dgm:pt modelId="{2C947554-91E8-422E-A8FD-596395A4DF03}" type="pres">
      <dgm:prSet presAssocID="{E9981F0E-FEE0-4C00-BB3F-319CCB9A8347}" presName="parTx" presStyleLbl="revTx" presStyleIdx="0" presStyleCnt="5">
        <dgm:presLayoutVars>
          <dgm:chMax val="0"/>
          <dgm:chPref val="0"/>
        </dgm:presLayoutVars>
      </dgm:prSet>
      <dgm:spPr/>
    </dgm:pt>
    <dgm:pt modelId="{A81230CE-28FE-4363-AC34-3B8D1AA7F6C7}" type="pres">
      <dgm:prSet presAssocID="{0B0D033F-5265-4905-9B5D-8C8932EEE820}" presName="sibTrans" presStyleCnt="0"/>
      <dgm:spPr/>
    </dgm:pt>
    <dgm:pt modelId="{172432B3-935B-49A1-8AB5-74898FC5525D}" type="pres">
      <dgm:prSet presAssocID="{CB694E64-BCE3-483A-8A1A-21117FBF7BE2}" presName="compNode" presStyleCnt="0"/>
      <dgm:spPr/>
    </dgm:pt>
    <dgm:pt modelId="{FF6FD909-8169-4664-B6AA-9514CA168A08}" type="pres">
      <dgm:prSet presAssocID="{CB694E64-BCE3-483A-8A1A-21117FBF7BE2}" presName="bgRect" presStyleLbl="bgShp" presStyleIdx="1" presStyleCnt="3"/>
      <dgm:spPr/>
    </dgm:pt>
    <dgm:pt modelId="{807095A6-A150-49D1-ABD5-4759FD1060B0}" type="pres">
      <dgm:prSet presAssocID="{CB694E64-BCE3-483A-8A1A-21117FBF7BE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rget Audience"/>
        </a:ext>
      </dgm:extLst>
    </dgm:pt>
    <dgm:pt modelId="{6994B7F8-80C3-457B-92C9-03A661AEBA97}" type="pres">
      <dgm:prSet presAssocID="{CB694E64-BCE3-483A-8A1A-21117FBF7BE2}" presName="spaceRect" presStyleCnt="0"/>
      <dgm:spPr/>
    </dgm:pt>
    <dgm:pt modelId="{8D671030-CE39-49C4-ADB6-0F88C3A7F574}" type="pres">
      <dgm:prSet presAssocID="{CB694E64-BCE3-483A-8A1A-21117FBF7BE2}" presName="parTx" presStyleLbl="revTx" presStyleIdx="1" presStyleCnt="5">
        <dgm:presLayoutVars>
          <dgm:chMax val="0"/>
          <dgm:chPref val="0"/>
        </dgm:presLayoutVars>
      </dgm:prSet>
      <dgm:spPr/>
    </dgm:pt>
    <dgm:pt modelId="{38BD3FE1-2505-4F00-9CE0-C60E477E19E1}" type="pres">
      <dgm:prSet presAssocID="{CB694E64-BCE3-483A-8A1A-21117FBF7BE2}" presName="desTx" presStyleLbl="revTx" presStyleIdx="2" presStyleCnt="5">
        <dgm:presLayoutVars/>
      </dgm:prSet>
      <dgm:spPr/>
    </dgm:pt>
    <dgm:pt modelId="{A04EAFE0-0E40-4613-AC42-A299A80DFD1C}" type="pres">
      <dgm:prSet presAssocID="{0BAB9C32-31C0-4AB3-8D19-64D10C085CF9}" presName="sibTrans" presStyleCnt="0"/>
      <dgm:spPr/>
    </dgm:pt>
    <dgm:pt modelId="{8252CCE6-C682-4559-AF01-B78590B38D3D}" type="pres">
      <dgm:prSet presAssocID="{4C9857AB-F731-4E44-AD75-4873DE5D3DF7}" presName="compNode" presStyleCnt="0"/>
      <dgm:spPr/>
    </dgm:pt>
    <dgm:pt modelId="{E581BDB8-4055-438B-8154-0FF7E7EA7A8D}" type="pres">
      <dgm:prSet presAssocID="{4C9857AB-F731-4E44-AD75-4873DE5D3DF7}" presName="bgRect" presStyleLbl="bgShp" presStyleIdx="2" presStyleCnt="3"/>
      <dgm:spPr/>
    </dgm:pt>
    <dgm:pt modelId="{BFC44B9D-B5E9-4B50-B861-F3B8A18B34D2}" type="pres">
      <dgm:prSet presAssocID="{4C9857AB-F731-4E44-AD75-4873DE5D3DF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hare With Person"/>
        </a:ext>
      </dgm:extLst>
    </dgm:pt>
    <dgm:pt modelId="{264DE8FD-046C-4C17-A846-5EB96D96DFF3}" type="pres">
      <dgm:prSet presAssocID="{4C9857AB-F731-4E44-AD75-4873DE5D3DF7}" presName="spaceRect" presStyleCnt="0"/>
      <dgm:spPr/>
    </dgm:pt>
    <dgm:pt modelId="{EDD9E860-1BC5-4ABA-8040-1DBCF161B08E}" type="pres">
      <dgm:prSet presAssocID="{4C9857AB-F731-4E44-AD75-4873DE5D3DF7}" presName="parTx" presStyleLbl="revTx" presStyleIdx="3" presStyleCnt="5">
        <dgm:presLayoutVars>
          <dgm:chMax val="0"/>
          <dgm:chPref val="0"/>
        </dgm:presLayoutVars>
      </dgm:prSet>
      <dgm:spPr/>
    </dgm:pt>
    <dgm:pt modelId="{C4C89762-2EDE-4ADA-AF8A-9602244A70C2}" type="pres">
      <dgm:prSet presAssocID="{4C9857AB-F731-4E44-AD75-4873DE5D3DF7}" presName="desTx" presStyleLbl="revTx" presStyleIdx="4" presStyleCnt="5">
        <dgm:presLayoutVars/>
      </dgm:prSet>
      <dgm:spPr/>
    </dgm:pt>
  </dgm:ptLst>
  <dgm:cxnLst>
    <dgm:cxn modelId="{52382837-5E05-4F19-9F90-326DA247A1C8}" type="presOf" srcId="{4C9857AB-F731-4E44-AD75-4873DE5D3DF7}" destId="{EDD9E860-1BC5-4ABA-8040-1DBCF161B08E}" srcOrd="0" destOrd="0" presId="urn:microsoft.com/office/officeart/2018/2/layout/IconVerticalSolidList"/>
    <dgm:cxn modelId="{BFC3C13D-88E6-4362-BE47-1F68BEC0ECCE}" srcId="{C1A1F794-BAE0-4A63-8328-C014FCAB122C}" destId="{4C9857AB-F731-4E44-AD75-4873DE5D3DF7}" srcOrd="2" destOrd="0" parTransId="{3293942A-7CE4-4834-99C6-677B2F2974CF}" sibTransId="{AB47179F-2F52-42E5-9EA9-E9737FCD5527}"/>
    <dgm:cxn modelId="{3B8ECC64-BF4A-4160-BB21-91D721DC48A5}" type="presOf" srcId="{1EDD1224-FE02-45AE-9491-01D321099213}" destId="{C4C89762-2EDE-4ADA-AF8A-9602244A70C2}" srcOrd="0" destOrd="0" presId="urn:microsoft.com/office/officeart/2018/2/layout/IconVerticalSolidList"/>
    <dgm:cxn modelId="{44C9946C-4CE1-49C7-948E-59C3495781FD}" srcId="{C1A1F794-BAE0-4A63-8328-C014FCAB122C}" destId="{E9981F0E-FEE0-4C00-BB3F-319CCB9A8347}" srcOrd="0" destOrd="0" parTransId="{127E0723-8A4E-458D-842E-48FCADC24426}" sibTransId="{0B0D033F-5265-4905-9B5D-8C8932EEE820}"/>
    <dgm:cxn modelId="{764D4B88-AD74-4F05-95E6-0F5373A87424}" type="presOf" srcId="{9547282A-B078-49FF-AEB0-C91ABE2EF2BF}" destId="{38BD3FE1-2505-4F00-9CE0-C60E477E19E1}" srcOrd="0" destOrd="0" presId="urn:microsoft.com/office/officeart/2018/2/layout/IconVerticalSolidList"/>
    <dgm:cxn modelId="{F18F0C99-8225-4795-9BC6-852C5FF9A63C}" srcId="{CB694E64-BCE3-483A-8A1A-21117FBF7BE2}" destId="{9547282A-B078-49FF-AEB0-C91ABE2EF2BF}" srcOrd="0" destOrd="0" parTransId="{02D9C258-587F-496E-8B1A-98405413C22A}" sibTransId="{4A273C23-687A-4854-BCA4-A3BE475FBD31}"/>
    <dgm:cxn modelId="{60B327A5-44A1-4235-8C07-77D85669CE82}" type="presOf" srcId="{CB694E64-BCE3-483A-8A1A-21117FBF7BE2}" destId="{8D671030-CE39-49C4-ADB6-0F88C3A7F574}" srcOrd="0" destOrd="0" presId="urn:microsoft.com/office/officeart/2018/2/layout/IconVerticalSolidList"/>
    <dgm:cxn modelId="{017DC6B0-2C2C-4D1E-9B98-2B9F619F3EC1}" srcId="{C1A1F794-BAE0-4A63-8328-C014FCAB122C}" destId="{CB694E64-BCE3-483A-8A1A-21117FBF7BE2}" srcOrd="1" destOrd="0" parTransId="{914BAEEF-D3A7-40E2-8966-C7247F9EC68E}" sibTransId="{0BAB9C32-31C0-4AB3-8D19-64D10C085CF9}"/>
    <dgm:cxn modelId="{692DA8D1-5D5B-4938-A14E-DD03EE71A644}" type="presOf" srcId="{E9981F0E-FEE0-4C00-BB3F-319CCB9A8347}" destId="{2C947554-91E8-422E-A8FD-596395A4DF03}" srcOrd="0" destOrd="0" presId="urn:microsoft.com/office/officeart/2018/2/layout/IconVerticalSolidList"/>
    <dgm:cxn modelId="{3DD6FAE6-4A45-413A-834B-58414C667460}" srcId="{4C9857AB-F731-4E44-AD75-4873DE5D3DF7}" destId="{1EDD1224-FE02-45AE-9491-01D321099213}" srcOrd="0" destOrd="0" parTransId="{6BFC2003-9458-4A91-9B10-4707386F7E63}" sibTransId="{AB880ABA-74C7-4DDC-AF80-31C767FFE5F3}"/>
    <dgm:cxn modelId="{2EB56DF2-799E-44DA-A8C0-D51ECFE18D1F}" type="presOf" srcId="{C1A1F794-BAE0-4A63-8328-C014FCAB122C}" destId="{98378DFC-B6F0-4222-98D6-37C1A58393C6}" srcOrd="0" destOrd="0" presId="urn:microsoft.com/office/officeart/2018/2/layout/IconVerticalSolidList"/>
    <dgm:cxn modelId="{AA50EAF9-1870-42B0-8388-925CDC9EBA48}" type="presParOf" srcId="{98378DFC-B6F0-4222-98D6-37C1A58393C6}" destId="{895DCCD7-0B21-4B05-930F-32AB39B3F2FA}" srcOrd="0" destOrd="0" presId="urn:microsoft.com/office/officeart/2018/2/layout/IconVerticalSolidList"/>
    <dgm:cxn modelId="{E7D6745C-4959-467D-9F30-10FA889CB875}" type="presParOf" srcId="{895DCCD7-0B21-4B05-930F-32AB39B3F2FA}" destId="{12CC8781-3C9F-4264-99BB-ED28CDB1013C}" srcOrd="0" destOrd="0" presId="urn:microsoft.com/office/officeart/2018/2/layout/IconVerticalSolidList"/>
    <dgm:cxn modelId="{37F48F88-B596-4A36-91D1-7398FE95BB5A}" type="presParOf" srcId="{895DCCD7-0B21-4B05-930F-32AB39B3F2FA}" destId="{916BE149-99D9-4087-8412-E28EE8AE274A}" srcOrd="1" destOrd="0" presId="urn:microsoft.com/office/officeart/2018/2/layout/IconVerticalSolidList"/>
    <dgm:cxn modelId="{913B3E8A-AE2C-4597-9D0A-A1338B6C6428}" type="presParOf" srcId="{895DCCD7-0B21-4B05-930F-32AB39B3F2FA}" destId="{02D33D6F-0D73-43FE-AE54-30B436A1740D}" srcOrd="2" destOrd="0" presId="urn:microsoft.com/office/officeart/2018/2/layout/IconVerticalSolidList"/>
    <dgm:cxn modelId="{BC15C1CE-C28B-431B-A144-EAF8750D1EA5}" type="presParOf" srcId="{895DCCD7-0B21-4B05-930F-32AB39B3F2FA}" destId="{2C947554-91E8-422E-A8FD-596395A4DF03}" srcOrd="3" destOrd="0" presId="urn:microsoft.com/office/officeart/2018/2/layout/IconVerticalSolidList"/>
    <dgm:cxn modelId="{1F976079-7A6F-465D-B6CC-4D1C0A8A85C6}" type="presParOf" srcId="{98378DFC-B6F0-4222-98D6-37C1A58393C6}" destId="{A81230CE-28FE-4363-AC34-3B8D1AA7F6C7}" srcOrd="1" destOrd="0" presId="urn:microsoft.com/office/officeart/2018/2/layout/IconVerticalSolidList"/>
    <dgm:cxn modelId="{75EC0290-A215-4334-B36E-B5FB119C9388}" type="presParOf" srcId="{98378DFC-B6F0-4222-98D6-37C1A58393C6}" destId="{172432B3-935B-49A1-8AB5-74898FC5525D}" srcOrd="2" destOrd="0" presId="urn:microsoft.com/office/officeart/2018/2/layout/IconVerticalSolidList"/>
    <dgm:cxn modelId="{152742FB-CAEE-4399-A257-8473BDABFDD3}" type="presParOf" srcId="{172432B3-935B-49A1-8AB5-74898FC5525D}" destId="{FF6FD909-8169-4664-B6AA-9514CA168A08}" srcOrd="0" destOrd="0" presId="urn:microsoft.com/office/officeart/2018/2/layout/IconVerticalSolidList"/>
    <dgm:cxn modelId="{7F17CD4B-6903-49F8-915E-D9A14196424F}" type="presParOf" srcId="{172432B3-935B-49A1-8AB5-74898FC5525D}" destId="{807095A6-A150-49D1-ABD5-4759FD1060B0}" srcOrd="1" destOrd="0" presId="urn:microsoft.com/office/officeart/2018/2/layout/IconVerticalSolidList"/>
    <dgm:cxn modelId="{AEA7DD4E-CA26-434B-9ED8-4264629EC58E}" type="presParOf" srcId="{172432B3-935B-49A1-8AB5-74898FC5525D}" destId="{6994B7F8-80C3-457B-92C9-03A661AEBA97}" srcOrd="2" destOrd="0" presId="urn:microsoft.com/office/officeart/2018/2/layout/IconVerticalSolidList"/>
    <dgm:cxn modelId="{71D998F1-E86A-45FA-AF27-DE78DDB34083}" type="presParOf" srcId="{172432B3-935B-49A1-8AB5-74898FC5525D}" destId="{8D671030-CE39-49C4-ADB6-0F88C3A7F574}" srcOrd="3" destOrd="0" presId="urn:microsoft.com/office/officeart/2018/2/layout/IconVerticalSolidList"/>
    <dgm:cxn modelId="{53338078-8E8B-4744-8C95-7CE9F31489B5}" type="presParOf" srcId="{172432B3-935B-49A1-8AB5-74898FC5525D}" destId="{38BD3FE1-2505-4F00-9CE0-C60E477E19E1}" srcOrd="4" destOrd="0" presId="urn:microsoft.com/office/officeart/2018/2/layout/IconVerticalSolidList"/>
    <dgm:cxn modelId="{1ADC7767-F032-4BA7-839E-22DCDF569B7C}" type="presParOf" srcId="{98378DFC-B6F0-4222-98D6-37C1A58393C6}" destId="{A04EAFE0-0E40-4613-AC42-A299A80DFD1C}" srcOrd="3" destOrd="0" presId="urn:microsoft.com/office/officeart/2018/2/layout/IconVerticalSolidList"/>
    <dgm:cxn modelId="{E696F7A0-2DD8-46BE-89D4-4AB0CE1AFA17}" type="presParOf" srcId="{98378DFC-B6F0-4222-98D6-37C1A58393C6}" destId="{8252CCE6-C682-4559-AF01-B78590B38D3D}" srcOrd="4" destOrd="0" presId="urn:microsoft.com/office/officeart/2018/2/layout/IconVerticalSolidList"/>
    <dgm:cxn modelId="{F4D2BF39-A7AF-4DA1-9DEF-6624AFA65AAF}" type="presParOf" srcId="{8252CCE6-C682-4559-AF01-B78590B38D3D}" destId="{E581BDB8-4055-438B-8154-0FF7E7EA7A8D}" srcOrd="0" destOrd="0" presId="urn:microsoft.com/office/officeart/2018/2/layout/IconVerticalSolidList"/>
    <dgm:cxn modelId="{EB6834FC-A801-4C2F-8475-05F37A02EF3A}" type="presParOf" srcId="{8252CCE6-C682-4559-AF01-B78590B38D3D}" destId="{BFC44B9D-B5E9-4B50-B861-F3B8A18B34D2}" srcOrd="1" destOrd="0" presId="urn:microsoft.com/office/officeart/2018/2/layout/IconVerticalSolidList"/>
    <dgm:cxn modelId="{7696EEEB-7E34-4545-8AEE-602C805A0573}" type="presParOf" srcId="{8252CCE6-C682-4559-AF01-B78590B38D3D}" destId="{264DE8FD-046C-4C17-A846-5EB96D96DFF3}" srcOrd="2" destOrd="0" presId="urn:microsoft.com/office/officeart/2018/2/layout/IconVerticalSolidList"/>
    <dgm:cxn modelId="{959E6B7A-A37B-41B9-A496-46CC55D7D3C7}" type="presParOf" srcId="{8252CCE6-C682-4559-AF01-B78590B38D3D}" destId="{EDD9E860-1BC5-4ABA-8040-1DBCF161B08E}" srcOrd="3" destOrd="0" presId="urn:microsoft.com/office/officeart/2018/2/layout/IconVerticalSolidList"/>
    <dgm:cxn modelId="{D0BB07C2-C73B-4895-8C16-E92562B89965}" type="presParOf" srcId="{8252CCE6-C682-4559-AF01-B78590B38D3D}" destId="{C4C89762-2EDE-4ADA-AF8A-9602244A70C2}"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FB0EA6B-CB29-407B-841A-AC849B61403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1EE19D0-0B10-48A0-AD7A-0215180A62F5}">
      <dgm:prSet/>
      <dgm:spPr/>
      <dgm:t>
        <a:bodyPr/>
        <a:lstStyle/>
        <a:p>
          <a:r>
            <a:rPr lang="en-US"/>
            <a:t>1.Assume Hightest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gm:t>
    </dgm:pt>
    <dgm:pt modelId="{A74C3939-354E-4AEA-9BCF-ECFF44A1B3A8}" type="parTrans" cxnId="{58299640-CB69-428B-B80A-2CA3204E2D27}">
      <dgm:prSet/>
      <dgm:spPr/>
      <dgm:t>
        <a:bodyPr/>
        <a:lstStyle/>
        <a:p>
          <a:endParaRPr lang="en-US"/>
        </a:p>
      </dgm:t>
    </dgm:pt>
    <dgm:pt modelId="{D031F5C7-1DA8-4EC3-8182-484D76BCD8A2}" type="sibTrans" cxnId="{58299640-CB69-428B-B80A-2CA3204E2D27}">
      <dgm:prSet/>
      <dgm:spPr/>
      <dgm:t>
        <a:bodyPr/>
        <a:lstStyle/>
        <a:p>
          <a:endParaRPr lang="en-US"/>
        </a:p>
      </dgm:t>
    </dgm:pt>
    <dgm:pt modelId="{C4623771-1A55-40D7-BF25-9D39F6A82F41}">
      <dgm:prSet/>
      <dgm:spPr/>
      <dgm:t>
        <a:bodyPr/>
        <a:lstStyle/>
        <a:p>
          <a:r>
            <a:rPr lang="en-US"/>
            <a:t>2.The Viswan Family Office (VFO) would like to enter into a three-month forward commitment contract to purchase the NIFTY 50 benchmark Indian stock market index traded on the National Stock Exchange. The spot NIFTY 50 index price is INR15,200, the index dividend yield is 2.2%, and the Indian rupee risk-free rate is 4%.</a:t>
          </a:r>
        </a:p>
      </dgm:t>
    </dgm:pt>
    <dgm:pt modelId="{0C9B0D13-F81C-405C-8B5D-E1C4206E21D9}" type="parTrans" cxnId="{6175E0A8-6901-4164-BB12-1A5752C2B390}">
      <dgm:prSet/>
      <dgm:spPr/>
      <dgm:t>
        <a:bodyPr/>
        <a:lstStyle/>
        <a:p>
          <a:endParaRPr lang="en-US"/>
        </a:p>
      </dgm:t>
    </dgm:pt>
    <dgm:pt modelId="{6C9ADEF2-98A2-4248-9A10-7B705B3B6CF9}" type="sibTrans" cxnId="{6175E0A8-6901-4164-BB12-1A5752C2B390}">
      <dgm:prSet/>
      <dgm:spPr/>
      <dgm:t>
        <a:bodyPr/>
        <a:lstStyle/>
        <a:p>
          <a:endParaRPr lang="en-US"/>
        </a:p>
      </dgm:t>
    </dgm:pt>
    <dgm:pt modelId="{DCCCAE82-F1CB-0B42-BBB5-80050F23585B}" type="pres">
      <dgm:prSet presAssocID="{7FB0EA6B-CB29-407B-841A-AC849B61403B}" presName="linear" presStyleCnt="0">
        <dgm:presLayoutVars>
          <dgm:animLvl val="lvl"/>
          <dgm:resizeHandles val="exact"/>
        </dgm:presLayoutVars>
      </dgm:prSet>
      <dgm:spPr/>
    </dgm:pt>
    <dgm:pt modelId="{B2369258-AAD5-5446-A4B5-1903AB1CE7BC}" type="pres">
      <dgm:prSet presAssocID="{81EE19D0-0B10-48A0-AD7A-0215180A62F5}" presName="parentText" presStyleLbl="node1" presStyleIdx="0" presStyleCnt="2">
        <dgm:presLayoutVars>
          <dgm:chMax val="0"/>
          <dgm:bulletEnabled val="1"/>
        </dgm:presLayoutVars>
      </dgm:prSet>
      <dgm:spPr/>
    </dgm:pt>
    <dgm:pt modelId="{BCEA115D-3EC4-6546-8E64-F6BFF4B3A5C0}" type="pres">
      <dgm:prSet presAssocID="{D031F5C7-1DA8-4EC3-8182-484D76BCD8A2}" presName="spacer" presStyleCnt="0"/>
      <dgm:spPr/>
    </dgm:pt>
    <dgm:pt modelId="{918E79DA-9F36-0548-A82D-93E8CA1EA702}" type="pres">
      <dgm:prSet presAssocID="{C4623771-1A55-40D7-BF25-9D39F6A82F41}" presName="parentText" presStyleLbl="node1" presStyleIdx="1" presStyleCnt="2">
        <dgm:presLayoutVars>
          <dgm:chMax val="0"/>
          <dgm:bulletEnabled val="1"/>
        </dgm:presLayoutVars>
      </dgm:prSet>
      <dgm:spPr/>
    </dgm:pt>
  </dgm:ptLst>
  <dgm:cxnLst>
    <dgm:cxn modelId="{58299640-CB69-428B-B80A-2CA3204E2D27}" srcId="{7FB0EA6B-CB29-407B-841A-AC849B61403B}" destId="{81EE19D0-0B10-48A0-AD7A-0215180A62F5}" srcOrd="0" destOrd="0" parTransId="{A74C3939-354E-4AEA-9BCF-ECFF44A1B3A8}" sibTransId="{D031F5C7-1DA8-4EC3-8182-484D76BCD8A2}"/>
    <dgm:cxn modelId="{193B9C5F-9CBE-4542-A207-F0C3FAFA17F3}" type="presOf" srcId="{81EE19D0-0B10-48A0-AD7A-0215180A62F5}" destId="{B2369258-AAD5-5446-A4B5-1903AB1CE7BC}" srcOrd="0" destOrd="0" presId="urn:microsoft.com/office/officeart/2005/8/layout/vList2"/>
    <dgm:cxn modelId="{AD2E3B42-7C12-C441-BE00-F79C237567BD}" type="presOf" srcId="{C4623771-1A55-40D7-BF25-9D39F6A82F41}" destId="{918E79DA-9F36-0548-A82D-93E8CA1EA702}" srcOrd="0" destOrd="0" presId="urn:microsoft.com/office/officeart/2005/8/layout/vList2"/>
    <dgm:cxn modelId="{6175E0A8-6901-4164-BB12-1A5752C2B390}" srcId="{7FB0EA6B-CB29-407B-841A-AC849B61403B}" destId="{C4623771-1A55-40D7-BF25-9D39F6A82F41}" srcOrd="1" destOrd="0" parTransId="{0C9B0D13-F81C-405C-8B5D-E1C4206E21D9}" sibTransId="{6C9ADEF2-98A2-4248-9A10-7B705B3B6CF9}"/>
    <dgm:cxn modelId="{1AAF81A9-EF6B-8940-9CCA-415EC46A1F44}" type="presOf" srcId="{7FB0EA6B-CB29-407B-841A-AC849B61403B}" destId="{DCCCAE82-F1CB-0B42-BBB5-80050F23585B}" srcOrd="0" destOrd="0" presId="urn:microsoft.com/office/officeart/2005/8/layout/vList2"/>
    <dgm:cxn modelId="{7B55B91C-03BF-F44B-B645-FF64EC15F5B3}" type="presParOf" srcId="{DCCCAE82-F1CB-0B42-BBB5-80050F23585B}" destId="{B2369258-AAD5-5446-A4B5-1903AB1CE7BC}" srcOrd="0" destOrd="0" presId="urn:microsoft.com/office/officeart/2005/8/layout/vList2"/>
    <dgm:cxn modelId="{04B88D74-1601-924E-9354-B88DAF27E3A3}" type="presParOf" srcId="{DCCCAE82-F1CB-0B42-BBB5-80050F23585B}" destId="{BCEA115D-3EC4-6546-8E64-F6BFF4B3A5C0}" srcOrd="1" destOrd="0" presId="urn:microsoft.com/office/officeart/2005/8/layout/vList2"/>
    <dgm:cxn modelId="{B49FD64D-4670-234C-87BF-F09703130C15}" type="presParOf" srcId="{DCCCAE82-F1CB-0B42-BBB5-80050F23585B}" destId="{918E79DA-9F36-0548-A82D-93E8CA1EA702}"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86D26-9E39-4FB3-818C-3B5C5EF6F9F9}">
      <dsp:nvSpPr>
        <dsp:cNvPr id="0" name=""/>
        <dsp:cNvSpPr/>
      </dsp:nvSpPr>
      <dsp:spPr>
        <a:xfrm>
          <a:off x="0" y="491"/>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68D352-62A7-4DEE-B8F9-B0E5D9835609}">
      <dsp:nvSpPr>
        <dsp:cNvPr id="0" name=""/>
        <dsp:cNvSpPr/>
      </dsp:nvSpPr>
      <dsp:spPr>
        <a:xfrm>
          <a:off x="347593" y="259031"/>
          <a:ext cx="631988" cy="6319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25C8E7-8AA4-480F-A1A1-CB42F401E270}">
      <dsp:nvSpPr>
        <dsp:cNvPr id="0" name=""/>
        <dsp:cNvSpPr/>
      </dsp:nvSpPr>
      <dsp:spPr>
        <a:xfrm>
          <a:off x="1327175" y="491"/>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00100">
            <a:lnSpc>
              <a:spcPct val="100000"/>
            </a:lnSpc>
            <a:spcBef>
              <a:spcPct val="0"/>
            </a:spcBef>
            <a:spcAft>
              <a:spcPct val="35000"/>
            </a:spcAft>
            <a:buNone/>
          </a:pPr>
          <a:r>
            <a:rPr lang="en-US" sz="1800" i="0" kern="1200" dirty="0"/>
            <a:t>Definition: A forward contract is an </a:t>
          </a:r>
          <a:r>
            <a:rPr lang="en-US" sz="1800" b="1" i="0" kern="1200" dirty="0">
              <a:solidFill>
                <a:srgbClr val="FF0000"/>
              </a:solidFill>
            </a:rPr>
            <a:t>over-the-counter</a:t>
          </a:r>
          <a:r>
            <a:rPr lang="en-US" sz="1800" i="0" kern="1200" dirty="0">
              <a:solidFill>
                <a:srgbClr val="FF0000"/>
              </a:solidFill>
            </a:rPr>
            <a:t> </a:t>
          </a:r>
          <a:r>
            <a:rPr lang="en-US" sz="1800" i="0" kern="1200" dirty="0"/>
            <a:t>(OTC) derivative in which two counterparties agree that one counterparty, </a:t>
          </a:r>
          <a:r>
            <a:rPr lang="en-US" sz="1800" b="1" i="0" kern="1200" dirty="0">
              <a:solidFill>
                <a:srgbClr val="FF0000"/>
              </a:solidFill>
            </a:rPr>
            <a:t>the buyer</a:t>
          </a:r>
          <a:r>
            <a:rPr lang="en-US" sz="1800" i="0" kern="1200" dirty="0"/>
            <a:t>, will purchase an </a:t>
          </a:r>
          <a:r>
            <a:rPr lang="en-US" sz="1800" b="1" i="0" kern="1200" dirty="0">
              <a:solidFill>
                <a:srgbClr val="FF0000"/>
              </a:solidFill>
            </a:rPr>
            <a:t>underlying</a:t>
          </a:r>
          <a:r>
            <a:rPr lang="en-US" sz="1800" i="0" kern="1200" dirty="0"/>
            <a:t> from the other counterparty, </a:t>
          </a:r>
          <a:r>
            <a:rPr lang="en-US" sz="1800" b="1" i="0" kern="1200" dirty="0">
              <a:solidFill>
                <a:srgbClr val="FF0000"/>
              </a:solidFill>
            </a:rPr>
            <a:t>the seller</a:t>
          </a:r>
          <a:r>
            <a:rPr lang="en-US" sz="1800" i="0" kern="1200" dirty="0"/>
            <a:t>, </a:t>
          </a:r>
          <a:r>
            <a:rPr lang="en-US" sz="1800" b="1" i="0" kern="1200" dirty="0">
              <a:solidFill>
                <a:srgbClr val="FF0000"/>
              </a:solidFill>
            </a:rPr>
            <a:t>in the future </a:t>
          </a:r>
          <a:r>
            <a:rPr lang="en-US" sz="1800" i="0" kern="1200" dirty="0"/>
            <a:t>at a </a:t>
          </a:r>
          <a:r>
            <a:rPr lang="en-US" sz="1800" b="1" i="0" kern="1200" dirty="0">
              <a:solidFill>
                <a:srgbClr val="FF0000"/>
              </a:solidFill>
            </a:rPr>
            <a:t>pre-agreed fixed price</a:t>
          </a:r>
          <a:r>
            <a:rPr lang="en-US" sz="1800" i="0" kern="1200" dirty="0"/>
            <a:t>. </a:t>
          </a:r>
        </a:p>
      </dsp:txBody>
      <dsp:txXfrm>
        <a:off x="1327175" y="491"/>
        <a:ext cx="8393086" cy="1149069"/>
      </dsp:txXfrm>
    </dsp:sp>
    <dsp:sp modelId="{5B4E20E7-0A4B-452C-B2BD-2E5B68115E8F}">
      <dsp:nvSpPr>
        <dsp:cNvPr id="0" name=""/>
        <dsp:cNvSpPr/>
      </dsp:nvSpPr>
      <dsp:spPr>
        <a:xfrm>
          <a:off x="0" y="1436827"/>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88D1C0-4557-4053-AFC8-EF7EA2DED9DE}">
      <dsp:nvSpPr>
        <dsp:cNvPr id="0" name=""/>
        <dsp:cNvSpPr/>
      </dsp:nvSpPr>
      <dsp:spPr>
        <a:xfrm>
          <a:off x="347593" y="1695368"/>
          <a:ext cx="631988" cy="6319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6EE52D-E01B-45BB-81B6-0C9508295FE6}">
      <dsp:nvSpPr>
        <dsp:cNvPr id="0" name=""/>
        <dsp:cNvSpPr/>
      </dsp:nvSpPr>
      <dsp:spPr>
        <a:xfrm>
          <a:off x="1327175" y="1436827"/>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00100">
            <a:lnSpc>
              <a:spcPct val="100000"/>
            </a:lnSpc>
            <a:spcBef>
              <a:spcPct val="0"/>
            </a:spcBef>
            <a:spcAft>
              <a:spcPct val="35000"/>
            </a:spcAft>
            <a:buNone/>
          </a:pPr>
          <a:r>
            <a:rPr lang="en-US" sz="1800" kern="1200" dirty="0"/>
            <a:t>These markets are known as </a:t>
          </a:r>
          <a:r>
            <a:rPr lang="en-US" sz="1800" b="1" kern="1200" dirty="0">
              <a:solidFill>
                <a:srgbClr val="FF0000"/>
              </a:solidFill>
            </a:rPr>
            <a:t>cash markets </a:t>
          </a:r>
          <a:r>
            <a:rPr lang="en-US" sz="1800" kern="1200" dirty="0"/>
            <a:t>or </a:t>
          </a:r>
          <a:r>
            <a:rPr lang="en-US" sz="1800" b="1" kern="1200" dirty="0">
              <a:solidFill>
                <a:srgbClr val="FF0000"/>
              </a:solidFill>
            </a:rPr>
            <a:t>spot markets </a:t>
          </a:r>
          <a:r>
            <a:rPr lang="en-US" sz="1800" kern="1200" dirty="0"/>
            <a:t>in which specific assets are exchanged at current prices referred to as </a:t>
          </a:r>
          <a:r>
            <a:rPr lang="en-US" sz="1800" b="1" kern="1200" dirty="0">
              <a:solidFill>
                <a:srgbClr val="FF0000"/>
              </a:solidFill>
            </a:rPr>
            <a:t>cash prices </a:t>
          </a:r>
          <a:r>
            <a:rPr lang="en-US" sz="1800" kern="1200" dirty="0"/>
            <a:t>or </a:t>
          </a:r>
          <a:r>
            <a:rPr lang="en-US" sz="1800" b="1" kern="1200" dirty="0">
              <a:solidFill>
                <a:srgbClr val="FF0000"/>
              </a:solidFill>
            </a:rPr>
            <a:t>spot prices</a:t>
          </a:r>
          <a:r>
            <a:rPr lang="en-US" sz="1800" kern="1200" dirty="0"/>
            <a:t>. </a:t>
          </a:r>
        </a:p>
      </dsp:txBody>
      <dsp:txXfrm>
        <a:off x="1327175" y="1436827"/>
        <a:ext cx="8393086" cy="1149069"/>
      </dsp:txXfrm>
    </dsp:sp>
    <dsp:sp modelId="{55CB561F-B82B-4F93-A3BC-E26690451BF7}">
      <dsp:nvSpPr>
        <dsp:cNvPr id="0" name=""/>
        <dsp:cNvSpPr/>
      </dsp:nvSpPr>
      <dsp:spPr>
        <a:xfrm>
          <a:off x="0" y="2873164"/>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821FBC-7BB3-4B4F-9D5C-2A8798E3075A}">
      <dsp:nvSpPr>
        <dsp:cNvPr id="0" name=""/>
        <dsp:cNvSpPr/>
      </dsp:nvSpPr>
      <dsp:spPr>
        <a:xfrm>
          <a:off x="347593" y="3131705"/>
          <a:ext cx="631988" cy="6319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883C68-7187-48F4-BE62-96007A5BD86A}">
      <dsp:nvSpPr>
        <dsp:cNvPr id="0" name=""/>
        <dsp:cNvSpPr/>
      </dsp:nvSpPr>
      <dsp:spPr>
        <a:xfrm>
          <a:off x="1327175" y="2873164"/>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00100">
            <a:lnSpc>
              <a:spcPct val="100000"/>
            </a:lnSpc>
            <a:spcBef>
              <a:spcPct val="0"/>
            </a:spcBef>
            <a:spcAft>
              <a:spcPct val="35000"/>
            </a:spcAft>
            <a:buNone/>
          </a:pPr>
          <a:r>
            <a:rPr lang="en-US" sz="1800" kern="1200" dirty="0"/>
            <a:t>At time </a:t>
          </a:r>
          <a:r>
            <a:rPr lang="en-US" sz="1800" i="1" kern="1200" dirty="0"/>
            <a:t>t </a:t>
          </a:r>
          <a:r>
            <a:rPr lang="en-US" sz="1800" kern="1200" dirty="0"/>
            <a:t>= 0, the counterparties do not exchange a payment upfront but, rather, agree on delivery of the underlying at time </a:t>
          </a:r>
          <a:r>
            <a:rPr lang="en-US" sz="1800" i="1" kern="1200" dirty="0"/>
            <a:t>T </a:t>
          </a:r>
          <a:r>
            <a:rPr lang="en-US" sz="1800" kern="1200" dirty="0"/>
            <a:t>for a </a:t>
          </a:r>
          <a:r>
            <a:rPr lang="en-US" sz="1800" b="1" kern="1200" dirty="0">
              <a:solidFill>
                <a:srgbClr val="FF0000"/>
              </a:solidFill>
            </a:rPr>
            <a:t>forward price </a:t>
          </a:r>
          <a:r>
            <a:rPr lang="en-US" sz="1800" kern="1200" dirty="0"/>
            <a:t>of </a:t>
          </a:r>
          <a:r>
            <a:rPr lang="en-US" sz="1800" b="1" i="1" kern="1200" dirty="0">
              <a:solidFill>
                <a:srgbClr val="FF0000"/>
              </a:solidFill>
            </a:rPr>
            <a:t>F</a:t>
          </a:r>
          <a:r>
            <a:rPr lang="en-US" sz="1800" b="1" kern="1200" baseline="-25000" dirty="0">
              <a:solidFill>
                <a:srgbClr val="FF0000"/>
              </a:solidFill>
            </a:rPr>
            <a:t>0</a:t>
          </a:r>
          <a:r>
            <a:rPr lang="en-US" sz="1800" b="1" kern="1200" dirty="0">
              <a:solidFill>
                <a:srgbClr val="FF0000"/>
              </a:solidFill>
            </a:rPr>
            <a:t>(</a:t>
          </a:r>
          <a:r>
            <a:rPr lang="en-US" sz="1800" b="1" i="1" kern="1200" dirty="0">
              <a:solidFill>
                <a:srgbClr val="FF0000"/>
              </a:solidFill>
            </a:rPr>
            <a:t>T</a:t>
          </a:r>
          <a:r>
            <a:rPr lang="en-US" sz="1800" b="1" kern="1200" dirty="0">
              <a:solidFill>
                <a:srgbClr val="FF0000"/>
              </a:solidFill>
            </a:rPr>
            <a:t>)</a:t>
          </a:r>
          <a:r>
            <a:rPr lang="en-US" sz="1800" kern="1200" dirty="0"/>
            <a:t>. </a:t>
          </a:r>
        </a:p>
      </dsp:txBody>
      <dsp:txXfrm>
        <a:off x="1327175" y="2873164"/>
        <a:ext cx="8393086" cy="114906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044745-1B46-430B-BA81-BA55F570EB06}">
      <dsp:nvSpPr>
        <dsp:cNvPr id="0" name=""/>
        <dsp:cNvSpPr/>
      </dsp:nvSpPr>
      <dsp:spPr>
        <a:xfrm>
          <a:off x="0" y="491"/>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844F06-0E71-4792-8BC1-C9FB0D749E82}">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A4B530-FB13-472C-9340-5C6687533A40}">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a:t>A swap contract is an agreement between two parties to exchange a series of future cash flows, while a forward contract is an agreement for a single exchange of value at a later date.</a:t>
          </a:r>
        </a:p>
      </dsp:txBody>
      <dsp:txXfrm>
        <a:off x="1327384" y="491"/>
        <a:ext cx="8392688" cy="1149250"/>
      </dsp:txXfrm>
    </dsp:sp>
    <dsp:sp modelId="{721CE8B1-FEB5-438D-8BC7-45EB3A0EB38D}">
      <dsp:nvSpPr>
        <dsp:cNvPr id="0" name=""/>
        <dsp:cNvSpPr/>
      </dsp:nvSpPr>
      <dsp:spPr>
        <a:xfrm>
          <a:off x="0" y="1437054"/>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15DB53-E98E-41D8-8286-CD6C57BAF8D8}">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02DD46-0064-4BE7-9FDA-B9F03253C25F}">
      <dsp:nvSpPr>
        <dsp:cNvPr id="0" name=""/>
        <dsp:cNvSpPr/>
      </dsp:nvSpPr>
      <dsp:spPr>
        <a:xfrm>
          <a:off x="1327384" y="1437054"/>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t>Interest rate swaps are similar to forwards in that both contracts are firm commitments with symmetric payoff profiles and no cash is exchanged at inception, but they differ in that the </a:t>
          </a:r>
          <a:r>
            <a:rPr lang="en-US" sz="1500" kern="1200" dirty="0">
              <a:solidFill>
                <a:srgbClr val="FF0000"/>
              </a:solidFill>
            </a:rPr>
            <a:t>fixed swap rate is constant</a:t>
          </a:r>
          <a:r>
            <a:rPr lang="en-US" sz="1500" kern="1200" dirty="0"/>
            <a:t>, whereas a series of forward contracts has </a:t>
          </a:r>
          <a:r>
            <a:rPr lang="en-US" sz="1500" kern="1200" dirty="0">
              <a:solidFill>
                <a:srgbClr val="FF0000"/>
              </a:solidFill>
            </a:rPr>
            <a:t>different forward rates </a:t>
          </a:r>
          <a:r>
            <a:rPr lang="en-US" sz="1500" kern="1200" dirty="0"/>
            <a:t>at each maturity.</a:t>
          </a:r>
        </a:p>
      </dsp:txBody>
      <dsp:txXfrm>
        <a:off x="1327384" y="1437054"/>
        <a:ext cx="8392688" cy="1149250"/>
      </dsp:txXfrm>
    </dsp:sp>
    <dsp:sp modelId="{508E0770-8ECD-45A0-8778-EF618153CFFB}">
      <dsp:nvSpPr>
        <dsp:cNvPr id="0" name=""/>
        <dsp:cNvSpPr/>
      </dsp:nvSpPr>
      <dsp:spPr>
        <a:xfrm>
          <a:off x="0" y="2873618"/>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525B13-B3A5-4FFB-B585-3DCA05ECBB74}">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56AB95-98D1-4A92-BA2B-FD9141102276}">
      <dsp:nvSpPr>
        <dsp:cNvPr id="0" name=""/>
        <dsp:cNvSpPr/>
      </dsp:nvSpPr>
      <dsp:spPr>
        <a:xfrm>
          <a:off x="1327384" y="2873618"/>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solidFill>
                <a:srgbClr val="FF0000"/>
              </a:solidFill>
            </a:rPr>
            <a:t>FRA</a:t>
          </a:r>
          <a:r>
            <a:rPr lang="en-US" sz="1500" kern="1200" dirty="0"/>
            <a:t> has a </a:t>
          </a:r>
          <a:r>
            <a:rPr lang="en-US" sz="1500" kern="1200" dirty="0">
              <a:solidFill>
                <a:srgbClr val="FF0000"/>
              </a:solidFill>
            </a:rPr>
            <a:t>single</a:t>
          </a:r>
          <a:r>
            <a:rPr lang="en-US" sz="1500" kern="1200" dirty="0"/>
            <a:t> </a:t>
          </a:r>
          <a:r>
            <a:rPr lang="en-US" sz="1500" kern="1200" dirty="0">
              <a:solidFill>
                <a:srgbClr val="FF0000"/>
              </a:solidFill>
            </a:rPr>
            <a:t>settlement</a:t>
          </a:r>
          <a:r>
            <a:rPr lang="en-US" sz="1500" kern="1200" dirty="0"/>
            <a:t>, which occurs at the </a:t>
          </a:r>
          <a:r>
            <a:rPr lang="en-US" sz="1500" kern="1200" dirty="0">
              <a:solidFill>
                <a:srgbClr val="FF0000"/>
              </a:solidFill>
            </a:rPr>
            <a:t>beginning</a:t>
          </a:r>
          <a:r>
            <a:rPr lang="en-US" sz="1500" kern="1200" dirty="0"/>
            <a:t> of an interest period, while a standard </a:t>
          </a:r>
          <a:r>
            <a:rPr lang="en-US" sz="1500" kern="1200" dirty="0">
              <a:solidFill>
                <a:srgbClr val="FF0000"/>
              </a:solidFill>
            </a:rPr>
            <a:t>swap</a:t>
          </a:r>
          <a:r>
            <a:rPr lang="en-US" sz="1500" kern="1200" dirty="0"/>
            <a:t> has </a:t>
          </a:r>
          <a:r>
            <a:rPr lang="en-US" sz="1500" kern="1200" dirty="0">
              <a:solidFill>
                <a:srgbClr val="FF0000"/>
              </a:solidFill>
            </a:rPr>
            <a:t>periodic settlements</a:t>
          </a:r>
          <a:r>
            <a:rPr lang="en-US" sz="1500" kern="1200" dirty="0"/>
            <a:t>, which occur at the </a:t>
          </a:r>
          <a:r>
            <a:rPr lang="en-US" sz="1500" kern="1200" dirty="0">
              <a:solidFill>
                <a:srgbClr val="FF0000"/>
              </a:solidFill>
            </a:rPr>
            <a:t>end</a:t>
          </a:r>
          <a:r>
            <a:rPr lang="en-US" sz="1500" kern="1200" dirty="0"/>
            <a:t> of each respective period.</a:t>
          </a:r>
        </a:p>
      </dsp:txBody>
      <dsp:txXfrm>
        <a:off x="1327384" y="2873618"/>
        <a:ext cx="8392688" cy="1149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DFBE0-FC88-AB44-8F8F-1CB227FCA2F3}">
      <dsp:nvSpPr>
        <dsp:cNvPr id="0" name=""/>
        <dsp:cNvSpPr/>
      </dsp:nvSpPr>
      <dsp:spPr>
        <a:xfrm>
          <a:off x="0" y="348505"/>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1. Describe a scenario in which a forward contract has cash settlement of zero at maturity and neither counterparty has defaulted. </a:t>
          </a:r>
        </a:p>
      </dsp:txBody>
      <dsp:txXfrm>
        <a:off x="79557" y="428062"/>
        <a:ext cx="9561148" cy="1470622"/>
      </dsp:txXfrm>
    </dsp:sp>
    <dsp:sp modelId="{2935446E-BFB4-B145-B594-12528465BFB3}">
      <dsp:nvSpPr>
        <dsp:cNvPr id="0" name=""/>
        <dsp:cNvSpPr/>
      </dsp:nvSpPr>
      <dsp:spPr>
        <a:xfrm>
          <a:off x="0" y="2044482"/>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sp:txBody>
      <dsp:txXfrm>
        <a:off x="79557" y="2124039"/>
        <a:ext cx="9561148" cy="14706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E4AEB-B7E7-994E-9CB9-D08A66D775E8}">
      <dsp:nvSpPr>
        <dsp:cNvPr id="0" name=""/>
        <dsp:cNvSpPr/>
      </dsp:nvSpPr>
      <dsp:spPr>
        <a:xfrm>
          <a:off x="0" y="18305"/>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Definition: Futures contracts are forward contracts with </a:t>
          </a:r>
          <a:r>
            <a:rPr lang="en-US" sz="2700" kern="1200" dirty="0">
              <a:solidFill>
                <a:srgbClr val="FF0000"/>
              </a:solidFill>
            </a:rPr>
            <a:t>standardized</a:t>
          </a:r>
          <a:r>
            <a:rPr lang="en-US" sz="2700" kern="1200" dirty="0"/>
            <a:t> sizes, dates, and underlying that trade on futures exchanges.</a:t>
          </a:r>
        </a:p>
      </dsp:txBody>
      <dsp:txXfrm>
        <a:off x="92863" y="111168"/>
        <a:ext cx="9534536" cy="1716584"/>
      </dsp:txXfrm>
    </dsp:sp>
    <dsp:sp modelId="{3200F415-B300-1C4F-8BC2-0178721ECBA0}">
      <dsp:nvSpPr>
        <dsp:cNvPr id="0" name=""/>
        <dsp:cNvSpPr/>
      </dsp:nvSpPr>
      <dsp:spPr>
        <a:xfrm>
          <a:off x="0" y="2050242"/>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The futures contract buyer creates a long exposure to the underlying by agreeing to purchase the underlying at a later date at a pre-agreed price. The seller makes the opposite commitment. This agreed-on price is called the </a:t>
          </a:r>
          <a:r>
            <a:rPr lang="en-US" sz="2700" kern="1200" dirty="0">
              <a:solidFill>
                <a:srgbClr val="FF0000"/>
              </a:solidFill>
            </a:rPr>
            <a:t>futures price, f0(T).</a:t>
          </a:r>
        </a:p>
      </dsp:txBody>
      <dsp:txXfrm>
        <a:off x="92863" y="2143105"/>
        <a:ext cx="9534536" cy="17165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4E5866-3565-4839-BDEF-D1CC0E192629}">
      <dsp:nvSpPr>
        <dsp:cNvPr id="0" name=""/>
        <dsp:cNvSpPr/>
      </dsp:nvSpPr>
      <dsp:spPr>
        <a:xfrm>
          <a:off x="0" y="0"/>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4576ED-3D6A-4E27-8E8F-2B11C8CB60DB}">
      <dsp:nvSpPr>
        <dsp:cNvPr id="0" name=""/>
        <dsp:cNvSpPr/>
      </dsp:nvSpPr>
      <dsp:spPr>
        <a:xfrm>
          <a:off x="347254" y="260742"/>
          <a:ext cx="631370" cy="6313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6A8F43-7775-41B8-999B-812E8DED0B77}">
      <dsp:nvSpPr>
        <dsp:cNvPr id="0" name=""/>
        <dsp:cNvSpPr/>
      </dsp:nvSpPr>
      <dsp:spPr>
        <a:xfrm>
          <a:off x="1325879" y="2454"/>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Probably the most important distinctive characteristic of futures contracts is the </a:t>
          </a:r>
          <a:r>
            <a:rPr lang="en-US" sz="1900" kern="1200" dirty="0">
              <a:solidFill>
                <a:srgbClr val="FF0000"/>
              </a:solidFill>
            </a:rPr>
            <a:t>daily settlement </a:t>
          </a:r>
          <a:r>
            <a:rPr lang="en-US" sz="1900" kern="1200" dirty="0"/>
            <a:t>of gains and losses and the associated </a:t>
          </a:r>
          <a:r>
            <a:rPr lang="en-US" sz="1900" kern="1200" dirty="0">
              <a:solidFill>
                <a:srgbClr val="FF0000"/>
              </a:solidFill>
            </a:rPr>
            <a:t>credit guarantee </a:t>
          </a:r>
          <a:r>
            <a:rPr lang="en-US" sz="1900" kern="1200" dirty="0"/>
            <a:t>provided by the exchange through its clearinghouse.</a:t>
          </a:r>
        </a:p>
      </dsp:txBody>
      <dsp:txXfrm>
        <a:off x="1325879" y="2454"/>
        <a:ext cx="8393086" cy="1147947"/>
      </dsp:txXfrm>
    </dsp:sp>
    <dsp:sp modelId="{865A6B11-3230-485A-BFAF-9E23DE02F03F}">
      <dsp:nvSpPr>
        <dsp:cNvPr id="0" name=""/>
        <dsp:cNvSpPr/>
      </dsp:nvSpPr>
      <dsp:spPr>
        <a:xfrm>
          <a:off x="0" y="1437388"/>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D9AFC2-D680-411C-8F90-E15381D1A237}">
      <dsp:nvSpPr>
        <dsp:cNvPr id="0" name=""/>
        <dsp:cNvSpPr/>
      </dsp:nvSpPr>
      <dsp:spPr>
        <a:xfrm>
          <a:off x="347254" y="1695677"/>
          <a:ext cx="631370" cy="6313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93C3B4-7C35-4EA4-AF21-2D06743CD313}">
      <dsp:nvSpPr>
        <dsp:cNvPr id="0" name=""/>
        <dsp:cNvSpPr/>
      </dsp:nvSpPr>
      <dsp:spPr>
        <a:xfrm>
          <a:off x="1325879" y="1437388"/>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At the end of each day, the clearinghouse engages in a practice called </a:t>
          </a:r>
          <a:r>
            <a:rPr lang="en-US" sz="1900" kern="1200" dirty="0">
              <a:solidFill>
                <a:srgbClr val="FF0000"/>
              </a:solidFill>
            </a:rPr>
            <a:t>mark to market</a:t>
          </a:r>
          <a:r>
            <a:rPr lang="en-US" sz="1900" kern="1200" dirty="0"/>
            <a:t>, also known as the </a:t>
          </a:r>
          <a:r>
            <a:rPr lang="en-US" sz="1900" kern="1200" dirty="0">
              <a:solidFill>
                <a:srgbClr val="FF0000"/>
              </a:solidFill>
            </a:rPr>
            <a:t>daily settlement</a:t>
          </a:r>
          <a:r>
            <a:rPr lang="en-US" sz="1900" kern="1200" dirty="0"/>
            <a:t>.</a:t>
          </a:r>
        </a:p>
      </dsp:txBody>
      <dsp:txXfrm>
        <a:off x="1325879" y="1437388"/>
        <a:ext cx="8393086" cy="1147947"/>
      </dsp:txXfrm>
    </dsp:sp>
    <dsp:sp modelId="{F0384FAF-AFF8-4682-9F0E-043D9744E5E6}">
      <dsp:nvSpPr>
        <dsp:cNvPr id="0" name=""/>
        <dsp:cNvSpPr/>
      </dsp:nvSpPr>
      <dsp:spPr>
        <a:xfrm>
          <a:off x="0" y="2872322"/>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517849-A944-4E4C-B7AB-C89DF5B1A464}">
      <dsp:nvSpPr>
        <dsp:cNvPr id="0" name=""/>
        <dsp:cNvSpPr/>
      </dsp:nvSpPr>
      <dsp:spPr>
        <a:xfrm>
          <a:off x="347254" y="3130611"/>
          <a:ext cx="631370" cy="6313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293E29-16F9-4DCE-8C8B-12EE30C98756}">
      <dsp:nvSpPr>
        <dsp:cNvPr id="0" name=""/>
        <dsp:cNvSpPr/>
      </dsp:nvSpPr>
      <dsp:spPr>
        <a:xfrm>
          <a:off x="1325879" y="2872322"/>
          <a:ext cx="4374117"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a:t>The account is specifically referred to as a margin</a:t>
          </a:r>
          <a:r>
            <a:rPr lang="en-US" sz="1900" b="1" kern="1200"/>
            <a:t> </a:t>
          </a:r>
          <a:r>
            <a:rPr lang="en-US" sz="1900" kern="1200"/>
            <a:t>account.</a:t>
          </a:r>
        </a:p>
      </dsp:txBody>
      <dsp:txXfrm>
        <a:off x="1325879" y="2872322"/>
        <a:ext cx="4374117" cy="1147947"/>
      </dsp:txXfrm>
    </dsp:sp>
    <dsp:sp modelId="{9C7522BB-39C6-4B9B-AD1E-23F8C92134B6}">
      <dsp:nvSpPr>
        <dsp:cNvPr id="0" name=""/>
        <dsp:cNvSpPr/>
      </dsp:nvSpPr>
      <dsp:spPr>
        <a:xfrm>
          <a:off x="5699996" y="2872322"/>
          <a:ext cx="4018968"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622300">
            <a:lnSpc>
              <a:spcPct val="100000"/>
            </a:lnSpc>
            <a:spcBef>
              <a:spcPct val="0"/>
            </a:spcBef>
            <a:spcAft>
              <a:spcPct val="35000"/>
            </a:spcAft>
            <a:buNone/>
          </a:pPr>
          <a:r>
            <a:rPr lang="en-US" sz="1400" kern="1200" dirty="0"/>
            <a:t>Initial margin</a:t>
          </a:r>
        </a:p>
        <a:p>
          <a:pPr marL="0" lvl="0" indent="0" algn="l" defTabSz="622300">
            <a:lnSpc>
              <a:spcPct val="100000"/>
            </a:lnSpc>
            <a:spcBef>
              <a:spcPct val="0"/>
            </a:spcBef>
            <a:spcAft>
              <a:spcPct val="35000"/>
            </a:spcAft>
            <a:buNone/>
          </a:pPr>
          <a:r>
            <a:rPr lang="en-US" sz="1400" kern="1200" dirty="0"/>
            <a:t>Maintenance margin</a:t>
          </a:r>
        </a:p>
        <a:p>
          <a:pPr marL="0" lvl="0" indent="0" algn="l" defTabSz="622300">
            <a:lnSpc>
              <a:spcPct val="100000"/>
            </a:lnSpc>
            <a:spcBef>
              <a:spcPct val="0"/>
            </a:spcBef>
            <a:spcAft>
              <a:spcPct val="35000"/>
            </a:spcAft>
            <a:buNone/>
          </a:pPr>
          <a:r>
            <a:rPr lang="en-US" sz="1400" kern="1200" dirty="0"/>
            <a:t>Margin call</a:t>
          </a:r>
        </a:p>
        <a:p>
          <a:pPr marL="0" lvl="0" indent="0" algn="l" defTabSz="622300">
            <a:lnSpc>
              <a:spcPct val="100000"/>
            </a:lnSpc>
            <a:spcBef>
              <a:spcPct val="0"/>
            </a:spcBef>
            <a:spcAft>
              <a:spcPct val="35000"/>
            </a:spcAft>
            <a:buNone/>
          </a:pPr>
          <a:r>
            <a:rPr lang="en-US" sz="1400" kern="1200" dirty="0"/>
            <a:t>Variation margin</a:t>
          </a:r>
        </a:p>
      </dsp:txBody>
      <dsp:txXfrm>
        <a:off x="5699996" y="2872322"/>
        <a:ext cx="4018968" cy="11479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553FE9-FEFD-C54E-A90E-2429DD63DAAA}">
      <dsp:nvSpPr>
        <dsp:cNvPr id="0" name=""/>
        <dsp:cNvSpPr/>
      </dsp:nvSpPr>
      <dsp:spPr>
        <a:xfrm>
          <a:off x="0" y="620124"/>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a:t>
          </a:r>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a:t>
          </a:r>
        </a:p>
      </dsp:txBody>
      <dsp:txXfrm>
        <a:off x="0" y="620124"/>
        <a:ext cx="5641974" cy="1732500"/>
      </dsp:txXfrm>
    </dsp:sp>
    <dsp:sp modelId="{AD19BEF1-0A33-7E4A-8098-9601916D664A}">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call option</a:t>
          </a:r>
        </a:p>
      </dsp:txBody>
      <dsp:txXfrm>
        <a:off x="339740" y="87366"/>
        <a:ext cx="3834098" cy="1065516"/>
      </dsp:txXfrm>
    </dsp:sp>
    <dsp:sp modelId="{39676DB7-2527-3D4F-919C-BDA311CC068B}">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 – C</a:t>
          </a:r>
          <a:r>
            <a:rPr lang="en-US" sz="2400" kern="1200" baseline="-25000" dirty="0"/>
            <a:t>0</a:t>
          </a:r>
          <a:endParaRPr lang="en-US" sz="2400" kern="1200" dirty="0"/>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 + C</a:t>
          </a:r>
          <a:r>
            <a:rPr lang="en-US" sz="2400" kern="1200" baseline="-25000" dirty="0"/>
            <a:t>0</a:t>
          </a:r>
          <a:endParaRPr lang="en-US" sz="2400" kern="1200" dirty="0"/>
        </a:p>
      </dsp:txBody>
      <dsp:txXfrm>
        <a:off x="0" y="3159025"/>
        <a:ext cx="5641974" cy="1732500"/>
      </dsp:txXfrm>
    </dsp:sp>
    <dsp:sp modelId="{37DE697B-0EEF-754F-93A2-A1713E19818D}">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call option</a:t>
          </a:r>
        </a:p>
      </dsp:txBody>
      <dsp:txXfrm>
        <a:off x="339740" y="2626267"/>
        <a:ext cx="3834098" cy="10655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C8A11-C178-174B-A90E-94FC6E8238AC}">
      <dsp:nvSpPr>
        <dsp:cNvPr id="0" name=""/>
        <dsp:cNvSpPr/>
      </dsp:nvSpPr>
      <dsp:spPr>
        <a:xfrm>
          <a:off x="0" y="518440"/>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a:t>
          </a:r>
        </a:p>
      </dsp:txBody>
      <dsp:txXfrm>
        <a:off x="0" y="518440"/>
        <a:ext cx="5641974" cy="1732500"/>
      </dsp:txXfrm>
    </dsp:sp>
    <dsp:sp modelId="{DBB0D78E-D296-DF44-BA66-866DC8AD8E63}">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put option</a:t>
          </a:r>
        </a:p>
      </dsp:txBody>
      <dsp:txXfrm>
        <a:off x="339740" y="87366"/>
        <a:ext cx="3834098" cy="1065516"/>
      </dsp:txXfrm>
    </dsp:sp>
    <dsp:sp modelId="{4BF97894-1F0A-9048-A4E4-06204E2B9034}">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 – P</a:t>
          </a:r>
          <a:r>
            <a:rPr lang="en-US" sz="2400" kern="1200" baseline="-250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 + P</a:t>
          </a:r>
          <a:r>
            <a:rPr lang="en-US" sz="2400" kern="1200" baseline="-25000" dirty="0"/>
            <a:t>0</a:t>
          </a:r>
        </a:p>
      </dsp:txBody>
      <dsp:txXfrm>
        <a:off x="0" y="3159025"/>
        <a:ext cx="5641974" cy="1732500"/>
      </dsp:txXfrm>
    </dsp:sp>
    <dsp:sp modelId="{177DBB82-8603-5B4D-80D5-2E4B066B6446}">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put option</a:t>
          </a:r>
        </a:p>
      </dsp:txBody>
      <dsp:txXfrm>
        <a:off x="339740" y="2626267"/>
        <a:ext cx="3834098" cy="10655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5E6578-71B4-8F41-86A3-6F984CF230C4}">
      <dsp:nvSpPr>
        <dsp:cNvPr id="0" name=""/>
        <dsp:cNvSpPr/>
      </dsp:nvSpPr>
      <dsp:spPr>
        <a:xfrm>
          <a:off x="0" y="49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9BCA72-063D-294E-963B-9CE714AEC730}">
      <dsp:nvSpPr>
        <dsp:cNvPr id="0" name=""/>
        <dsp:cNvSpPr/>
      </dsp:nvSpPr>
      <dsp:spPr>
        <a:xfrm>
          <a:off x="0" y="49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4. VFO’s market strategist is considering a six-month call option strategy on the</a:t>
          </a:r>
          <a:endParaRPr lang="en-US" sz="2000" kern="1200"/>
        </a:p>
      </dsp:txBody>
      <dsp:txXfrm>
        <a:off x="0" y="491"/>
        <a:ext cx="9720072" cy="446930"/>
      </dsp:txXfrm>
    </dsp:sp>
    <dsp:sp modelId="{87CE8B83-8C8B-E746-99EB-B0462A111C0A}">
      <dsp:nvSpPr>
        <dsp:cNvPr id="0" name=""/>
        <dsp:cNvSpPr/>
      </dsp:nvSpPr>
      <dsp:spPr>
        <a:xfrm>
          <a:off x="0" y="44742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AEB0F3-C483-9E46-A1D9-4C892D27E299}">
      <dsp:nvSpPr>
        <dsp:cNvPr id="0" name=""/>
        <dsp:cNvSpPr/>
      </dsp:nvSpPr>
      <dsp:spPr>
        <a:xfrm>
          <a:off x="0" y="44742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NIFTY 50 benchmark Indian stock market index to increase broad market equity</a:t>
          </a:r>
          <a:endParaRPr lang="en-US" sz="2000" kern="1200"/>
        </a:p>
      </dsp:txBody>
      <dsp:txXfrm>
        <a:off x="0" y="447421"/>
        <a:ext cx="9720072" cy="446930"/>
      </dsp:txXfrm>
    </dsp:sp>
    <dsp:sp modelId="{800CB01C-1115-1144-9A90-E1F38459EBC1}">
      <dsp:nvSpPr>
        <dsp:cNvPr id="0" name=""/>
        <dsp:cNvSpPr/>
      </dsp:nvSpPr>
      <dsp:spPr>
        <a:xfrm>
          <a:off x="0" y="894352"/>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7ADBA0-09F2-254D-AC3E-760E8BAA84FD}">
      <dsp:nvSpPr>
        <dsp:cNvPr id="0" name=""/>
        <dsp:cNvSpPr/>
      </dsp:nvSpPr>
      <dsp:spPr>
        <a:xfrm>
          <a:off x="0" y="894352"/>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exposure. The NIFTY 50 price today is INR15,200, and the strategist observes</a:t>
          </a:r>
          <a:endParaRPr lang="en-US" sz="2000" kern="1200"/>
        </a:p>
      </dsp:txBody>
      <dsp:txXfrm>
        <a:off x="0" y="894352"/>
        <a:ext cx="9720072" cy="446930"/>
      </dsp:txXfrm>
    </dsp:sp>
    <dsp:sp modelId="{C57CFD59-4DFB-6747-8EC3-91AA5CC707FD}">
      <dsp:nvSpPr>
        <dsp:cNvPr id="0" name=""/>
        <dsp:cNvSpPr/>
      </dsp:nvSpPr>
      <dsp:spPr>
        <a:xfrm>
          <a:off x="0" y="1341283"/>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806072-7139-0643-9FBC-3AC5535BE9B6}">
      <dsp:nvSpPr>
        <dsp:cNvPr id="0" name=""/>
        <dsp:cNvSpPr/>
      </dsp:nvSpPr>
      <dsp:spPr>
        <a:xfrm>
          <a:off x="0" y="1341283"/>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that a call option with a INR16,000 exercise price (X) is trading at a premium of</a:t>
          </a:r>
          <a:endParaRPr lang="en-US" sz="2000" kern="1200"/>
        </a:p>
      </dsp:txBody>
      <dsp:txXfrm>
        <a:off x="0" y="1341283"/>
        <a:ext cx="9720072" cy="446930"/>
      </dsp:txXfrm>
    </dsp:sp>
    <dsp:sp modelId="{FEE6EFCE-3736-6247-A7B8-8D5971B9A515}">
      <dsp:nvSpPr>
        <dsp:cNvPr id="0" name=""/>
        <dsp:cNvSpPr/>
      </dsp:nvSpPr>
      <dsp:spPr>
        <a:xfrm>
          <a:off x="0" y="1788214"/>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B0FF9F-114A-9B44-8298-476047822BBE}">
      <dsp:nvSpPr>
        <dsp:cNvPr id="0" name=""/>
        <dsp:cNvSpPr/>
      </dsp:nvSpPr>
      <dsp:spPr>
        <a:xfrm>
          <a:off x="0" y="1788214"/>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INR1,500. Which of the following represents the payoff and profit of this strategy</a:t>
          </a:r>
          <a:endParaRPr lang="en-US" sz="2000" kern="1200"/>
        </a:p>
      </dsp:txBody>
      <dsp:txXfrm>
        <a:off x="0" y="1788214"/>
        <a:ext cx="9720072" cy="446930"/>
      </dsp:txXfrm>
    </dsp:sp>
    <dsp:sp modelId="{B4D9221B-98A6-9F41-A719-8A29EB29545C}">
      <dsp:nvSpPr>
        <dsp:cNvPr id="0" name=""/>
        <dsp:cNvSpPr/>
      </dsp:nvSpPr>
      <dsp:spPr>
        <a:xfrm>
          <a:off x="0" y="2235145"/>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6E091F-C4B3-2145-A79D-FDA1F0CADF90}">
      <dsp:nvSpPr>
        <dsp:cNvPr id="0" name=""/>
        <dsp:cNvSpPr/>
      </dsp:nvSpPr>
      <dsp:spPr>
        <a:xfrm>
          <a:off x="0" y="2235145"/>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just prior to maturity if the NIFTY 50 is trading at INR16,500?</a:t>
          </a:r>
          <a:endParaRPr lang="en-US" sz="2000" kern="1200"/>
        </a:p>
      </dsp:txBody>
      <dsp:txXfrm>
        <a:off x="0" y="2235145"/>
        <a:ext cx="9720072" cy="446930"/>
      </dsp:txXfrm>
    </dsp:sp>
    <dsp:sp modelId="{B0179B82-0311-494E-8363-84BD8752E933}">
      <dsp:nvSpPr>
        <dsp:cNvPr id="0" name=""/>
        <dsp:cNvSpPr/>
      </dsp:nvSpPr>
      <dsp:spPr>
        <a:xfrm>
          <a:off x="0" y="2682076"/>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9ED4CD-05FB-D440-AFED-44A50ADA34F9}">
      <dsp:nvSpPr>
        <dsp:cNvPr id="0" name=""/>
        <dsp:cNvSpPr/>
      </dsp:nvSpPr>
      <dsp:spPr>
        <a:xfrm>
          <a:off x="0" y="2682076"/>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A. Payoff is INR500; profit is –INR1,000.</a:t>
          </a:r>
        </a:p>
      </dsp:txBody>
      <dsp:txXfrm>
        <a:off x="0" y="2682076"/>
        <a:ext cx="9720072" cy="446930"/>
      </dsp:txXfrm>
    </dsp:sp>
    <dsp:sp modelId="{331BFEFF-A90A-7E46-8C7F-8D6076781A9B}">
      <dsp:nvSpPr>
        <dsp:cNvPr id="0" name=""/>
        <dsp:cNvSpPr/>
      </dsp:nvSpPr>
      <dsp:spPr>
        <a:xfrm>
          <a:off x="0" y="3129007"/>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98A6C8-A174-B646-9810-E869337D95D9}">
      <dsp:nvSpPr>
        <dsp:cNvPr id="0" name=""/>
        <dsp:cNvSpPr/>
      </dsp:nvSpPr>
      <dsp:spPr>
        <a:xfrm>
          <a:off x="0" y="3129007"/>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B. Payoff is INR1,300; profit is INR800.</a:t>
          </a:r>
        </a:p>
      </dsp:txBody>
      <dsp:txXfrm>
        <a:off x="0" y="3129007"/>
        <a:ext cx="9720072" cy="446930"/>
      </dsp:txXfrm>
    </dsp:sp>
    <dsp:sp modelId="{F2B17806-9008-DE42-8911-93D3B9F2E93F}">
      <dsp:nvSpPr>
        <dsp:cNvPr id="0" name=""/>
        <dsp:cNvSpPr/>
      </dsp:nvSpPr>
      <dsp:spPr>
        <a:xfrm>
          <a:off x="0" y="3575938"/>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360E6D-35D6-424C-A005-98C8B8B022BB}">
      <dsp:nvSpPr>
        <dsp:cNvPr id="0" name=""/>
        <dsp:cNvSpPr/>
      </dsp:nvSpPr>
      <dsp:spPr>
        <a:xfrm>
          <a:off x="0" y="3575938"/>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C. Payoff is INR1,300; profit is INR500.</a:t>
          </a:r>
        </a:p>
      </dsp:txBody>
      <dsp:txXfrm>
        <a:off x="0" y="3575938"/>
        <a:ext cx="9720072" cy="44693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CC8781-3C9F-4264-99BB-ED28CDB1013C}">
      <dsp:nvSpPr>
        <dsp:cNvPr id="0" name=""/>
        <dsp:cNvSpPr/>
      </dsp:nvSpPr>
      <dsp:spPr>
        <a:xfrm>
          <a:off x="0" y="491"/>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6BE149-99D9-4087-8412-E28EE8AE274A}">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947554-91E8-422E-A8FD-596395A4DF03}">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Definition : A credit derivative is a class of derivative contracts between two parties, a credit protection buyer and a credit protection seller, in which the latter provides protection to the former against a specific credit loss.</a:t>
          </a:r>
        </a:p>
      </dsp:txBody>
      <dsp:txXfrm>
        <a:off x="1327384" y="491"/>
        <a:ext cx="8392688" cy="1149250"/>
      </dsp:txXfrm>
    </dsp:sp>
    <dsp:sp modelId="{FF6FD909-8169-4664-B6AA-9514CA168A08}">
      <dsp:nvSpPr>
        <dsp:cNvPr id="0" name=""/>
        <dsp:cNvSpPr/>
      </dsp:nvSpPr>
      <dsp:spPr>
        <a:xfrm>
          <a:off x="0" y="1437054"/>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7095A6-A150-49D1-ABD5-4759FD1060B0}">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671030-CE39-49C4-ADB6-0F88C3A7F574}">
      <dsp:nvSpPr>
        <dsp:cNvPr id="0" name=""/>
        <dsp:cNvSpPr/>
      </dsp:nvSpPr>
      <dsp:spPr>
        <a:xfrm>
          <a:off x="1327384" y="1437054"/>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Buyer:</a:t>
          </a:r>
          <a:r>
            <a:rPr lang="zh-CN" sz="1900" kern="1200"/>
            <a:t>面临信用风险，买入信用保护</a:t>
          </a:r>
          <a:endParaRPr lang="en-US" sz="1900" kern="1200"/>
        </a:p>
      </dsp:txBody>
      <dsp:txXfrm>
        <a:off x="1327384" y="1437054"/>
        <a:ext cx="4374032" cy="1149250"/>
      </dsp:txXfrm>
    </dsp:sp>
    <dsp:sp modelId="{38BD3FE1-2505-4F00-9CE0-C60E477E19E1}">
      <dsp:nvSpPr>
        <dsp:cNvPr id="0" name=""/>
        <dsp:cNvSpPr/>
      </dsp:nvSpPr>
      <dsp:spPr>
        <a:xfrm>
          <a:off x="5701417" y="1437054"/>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债券持有人，发放贷款机构</a:t>
          </a:r>
          <a:endParaRPr lang="en-US" sz="1500" kern="1200"/>
        </a:p>
      </dsp:txBody>
      <dsp:txXfrm>
        <a:off x="5701417" y="1437054"/>
        <a:ext cx="4018655" cy="1149250"/>
      </dsp:txXfrm>
    </dsp:sp>
    <dsp:sp modelId="{E581BDB8-4055-438B-8154-0FF7E7EA7A8D}">
      <dsp:nvSpPr>
        <dsp:cNvPr id="0" name=""/>
        <dsp:cNvSpPr/>
      </dsp:nvSpPr>
      <dsp:spPr>
        <a:xfrm>
          <a:off x="0" y="2873618"/>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C44B9D-B5E9-4B50-B861-F3B8A18B34D2}">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D9E860-1BC5-4ABA-8040-1DBCF161B08E}">
      <dsp:nvSpPr>
        <dsp:cNvPr id="0" name=""/>
        <dsp:cNvSpPr/>
      </dsp:nvSpPr>
      <dsp:spPr>
        <a:xfrm>
          <a:off x="1327384" y="2873618"/>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Seller:</a:t>
          </a:r>
          <a:r>
            <a:rPr lang="zh-CN" sz="1900" kern="1200"/>
            <a:t>卖出信用保护</a:t>
          </a:r>
          <a:endParaRPr lang="en-US" sz="1900" kern="1200"/>
        </a:p>
      </dsp:txBody>
      <dsp:txXfrm>
        <a:off x="1327384" y="2873618"/>
        <a:ext cx="4374032" cy="1149250"/>
      </dsp:txXfrm>
    </dsp:sp>
    <dsp:sp modelId="{C4C89762-2EDE-4ADA-AF8A-9602244A70C2}">
      <dsp:nvSpPr>
        <dsp:cNvPr id="0" name=""/>
        <dsp:cNvSpPr/>
      </dsp:nvSpPr>
      <dsp:spPr>
        <a:xfrm>
          <a:off x="5701417" y="2873618"/>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各类金融机构（保险公司，券商）</a:t>
          </a:r>
          <a:endParaRPr lang="en-US" sz="1500" kern="1200"/>
        </a:p>
      </dsp:txBody>
      <dsp:txXfrm>
        <a:off x="5701417" y="2873618"/>
        <a:ext cx="4018655" cy="114925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369258-AAD5-5446-A4B5-1903AB1CE7BC}">
      <dsp:nvSpPr>
        <dsp:cNvPr id="0" name=""/>
        <dsp:cNvSpPr/>
      </dsp:nvSpPr>
      <dsp:spPr>
        <a:xfrm>
          <a:off x="0" y="75239"/>
          <a:ext cx="9720072" cy="1904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1.Assume Hightest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sp:txBody>
      <dsp:txXfrm>
        <a:off x="92983" y="168222"/>
        <a:ext cx="9534106" cy="1718794"/>
      </dsp:txXfrm>
    </dsp:sp>
    <dsp:sp modelId="{918E79DA-9F36-0548-A82D-93E8CA1EA702}">
      <dsp:nvSpPr>
        <dsp:cNvPr id="0" name=""/>
        <dsp:cNvSpPr/>
      </dsp:nvSpPr>
      <dsp:spPr>
        <a:xfrm>
          <a:off x="0" y="2043360"/>
          <a:ext cx="9720072" cy="1904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2.The Viswan Family Office (VFO) would like to enter into a three-month forward commitment contract to purchase the NIFTY 50 benchmark Indian stock market index traded on the National Stock Exchange. The spot NIFTY 50 index price is INR15,200, the index dividend yield is 2.2%, and the Indian rupee risk-free rate is 4%.</a:t>
          </a:r>
        </a:p>
      </dsp:txBody>
      <dsp:txXfrm>
        <a:off x="92983" y="2136343"/>
        <a:ext cx="9534106" cy="171879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8T14:10:41.966"/>
    </inkml:context>
    <inkml:brush xml:id="br0">
      <inkml:brushProperty name="width" value="0.08571" units="cm"/>
      <inkml:brushProperty name="height" value="0.08571" units="cm"/>
      <inkml:brushProperty name="color" value="#E71224"/>
    </inkml:brush>
  </inkml:definitions>
  <inkml:trace contextRef="#ctx0" brushRef="#br0">1 1 10776,'0'0'0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34:35.209"/>
    </inkml:context>
    <inkml:brush xml:id="br0">
      <inkml:brushProperty name="width" value="0.08571" units="cm"/>
      <inkml:brushProperty name="height" value="0.08571" units="cm"/>
      <inkml:brushProperty name="color" value="#E71224"/>
    </inkml:brush>
  </inkml:definitions>
  <inkml:trace contextRef="#ctx0" brushRef="#br0">1 0 6283,'1'5'78,"0"-1"-123,-1-4 23,0 50-113,0-24-290,0 38 425,0-39 0,0-13 0,0-4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46:11.126"/>
    </inkml:context>
    <inkml:brush xml:id="br0">
      <inkml:brushProperty name="width" value="0.08571" units="cm"/>
      <inkml:brushProperty name="height" value="0.08571" units="cm"/>
      <inkml:brushProperty name="color" value="#E71224"/>
    </inkml:brush>
  </inkml:definitions>
  <inkml:trace contextRef="#ctx0" brushRef="#br0">0 0 6641,'0'0'0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lgn="l">
              <a:defRPr/>
            </a:lvl1pPr>
          </a:lstStyle>
          <a:p>
            <a:fld id="{B61BEF0D-F0BB-DE4B-95CE-6DB70DBA9567}" type="datetimeFigureOut">
              <a:rPr lang="en-US" smtClean="0"/>
              <a:pPr/>
              <a:t>6/26/2023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1305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32013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013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28233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zh-CN" altLang="en-US"/>
              <a:t>单击此处编辑母版标题样式</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6/26/2023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527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6/26/2023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20681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02412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zh-CN" altLang="en-US"/>
              <a:t>单击此处编辑母版文本样式</a:t>
            </a:r>
          </a:p>
        </p:txBody>
      </p:sp>
      <p:sp>
        <p:nvSpPr>
          <p:cNvPr id="6" name="Content Placeholder 5"/>
          <p:cNvSpPr>
            <a:spLocks noGrp="1"/>
          </p:cNvSpPr>
          <p:nvPr>
            <p:ph sz="quarter" idx="4"/>
          </p:nvPr>
        </p:nvSpPr>
        <p:spPr>
          <a:xfrm>
            <a:off x="599088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6/26/2023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65047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6/26/2023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4314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6/26/2023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9021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zh-CN" altLang="en-US"/>
              <a:t>单击此处编辑母版标题样式</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6/26/2023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706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6/26/2023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406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61BEF0D-F0BB-DE4B-95CE-6DB70DBA9567}" type="datetimeFigureOut">
              <a:rPr lang="en-US" smtClean="0"/>
              <a:pPr/>
              <a:t>6/26/2023</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57F1E4F-1CFF-5643-939E-217C01CDF565}"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3020978"/>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customXml" Target="../ink/ink2.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image" Target="../media/image90.png"/><Relationship Id="rId4" Type="http://schemas.openxmlformats.org/officeDocument/2006/relationships/diagramQuickStyle" Target="../diagrams/quickStyle4.xml"/></Relationships>
</file>

<file path=ppt/slides/_rels/slide13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customXml" Target="../ink/ink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27" Type="http://schemas.openxmlformats.org/officeDocument/2006/relationships/image" Target="../media/image5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6.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5F58A-6428-4846-9BD8-090040EFE2E2}"/>
              </a:ext>
            </a:extLst>
          </p:cNvPr>
          <p:cNvSpPr>
            <a:spLocks noGrp="1"/>
          </p:cNvSpPr>
          <p:nvPr>
            <p:ph type="title"/>
          </p:nvPr>
        </p:nvSpPr>
        <p:spPr>
          <a:xfrm>
            <a:off x="1024128" y="585216"/>
            <a:ext cx="6066818" cy="1499616"/>
          </a:xfrm>
        </p:spPr>
        <p:txBody>
          <a:bodyPr>
            <a:normAutofit/>
          </a:bodyPr>
          <a:lstStyle/>
          <a:p>
            <a:r>
              <a:rPr lang="en-US" sz="4800" dirty="0"/>
              <a:t>Derivatives</a:t>
            </a:r>
          </a:p>
        </p:txBody>
      </p:sp>
      <p:sp>
        <p:nvSpPr>
          <p:cNvPr id="3" name="Content Placeholder 2">
            <a:extLst>
              <a:ext uri="{FF2B5EF4-FFF2-40B4-BE49-F238E27FC236}">
                <a16:creationId xmlns:a16="http://schemas.microsoft.com/office/drawing/2014/main" id="{2CEA9521-AF57-465A-AA69-44B5F5A7AB6C}"/>
              </a:ext>
            </a:extLst>
          </p:cNvPr>
          <p:cNvSpPr>
            <a:spLocks noGrp="1"/>
          </p:cNvSpPr>
          <p:nvPr>
            <p:ph idx="1"/>
          </p:nvPr>
        </p:nvSpPr>
        <p:spPr>
          <a:xfrm>
            <a:off x="1024128" y="2286000"/>
            <a:ext cx="6066818" cy="4023360"/>
          </a:xfrm>
        </p:spPr>
        <p:txBody>
          <a:bodyPr>
            <a:normAutofit/>
          </a:bodyPr>
          <a:lstStyle/>
          <a:p>
            <a:r>
              <a:rPr lang="en-US" altLang="zh-CN" sz="2400" b="1" dirty="0">
                <a:solidFill>
                  <a:srgbClr val="FF0000"/>
                </a:solidFill>
              </a:rPr>
              <a:t>Definition of derivatives</a:t>
            </a:r>
            <a:endParaRPr lang="en" altLang="zh-CN" b="1" dirty="0">
              <a:solidFill>
                <a:srgbClr val="FF0000"/>
              </a:solidFill>
            </a:endParaRPr>
          </a:p>
          <a:p>
            <a:r>
              <a:rPr lang="en" altLang="zh-CN" dirty="0"/>
              <a:t>A derivative</a:t>
            </a:r>
            <a:r>
              <a:rPr lang="en" altLang="zh-CN" b="1" dirty="0"/>
              <a:t> </a:t>
            </a:r>
            <a:r>
              <a:rPr lang="en" altLang="zh-CN" dirty="0"/>
              <a:t>is a financial instrument that derives its value from the performance of an underlying asset. </a:t>
            </a:r>
          </a:p>
          <a:p>
            <a:endParaRPr lang="en-US" dirty="0"/>
          </a:p>
        </p:txBody>
      </p:sp>
      <p:pic>
        <p:nvPicPr>
          <p:cNvPr id="5" name="Picture 4" descr="Graph on document with pen">
            <a:extLst>
              <a:ext uri="{FF2B5EF4-FFF2-40B4-BE49-F238E27FC236}">
                <a16:creationId xmlns:a16="http://schemas.microsoft.com/office/drawing/2014/main" id="{F5700743-5E02-EA75-16C2-C6DB0B080663}"/>
              </a:ext>
            </a:extLst>
          </p:cNvPr>
          <p:cNvPicPr>
            <a:picLocks noChangeAspect="1"/>
          </p:cNvPicPr>
          <p:nvPr/>
        </p:nvPicPr>
        <p:blipFill rotWithShape="1">
          <a:blip r:embed="rId2"/>
          <a:srcRect l="34852" r="19988" b="-1"/>
          <a:stretch/>
        </p:blipFill>
        <p:spPr>
          <a:xfrm>
            <a:off x="7552266" y="10"/>
            <a:ext cx="4639733" cy="6857990"/>
          </a:xfrm>
          <a:prstGeom prst="rect">
            <a:avLst/>
          </a:prstGeom>
        </p:spPr>
      </p:pic>
    </p:spTree>
    <p:extLst>
      <p:ext uri="{BB962C8B-B14F-4D97-AF65-F5344CB8AC3E}">
        <p14:creationId xmlns:p14="http://schemas.microsoft.com/office/powerpoint/2010/main" val="1581527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434D-2207-4E57-9A53-8F9F69B18CC5}"/>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F16FC0A-C0E2-48EF-B63B-C9398ED9253D}"/>
              </a:ext>
            </a:extLst>
          </p:cNvPr>
          <p:cNvGraphicFramePr>
            <a:graphicFrameLocks noGrp="1"/>
          </p:cNvGraphicFramePr>
          <p:nvPr>
            <p:ph idx="1"/>
            <p:extLst>
              <p:ext uri="{D42A27DB-BD31-4B8C-83A1-F6EECF244321}">
                <p14:modId xmlns:p14="http://schemas.microsoft.com/office/powerpoint/2010/main" val="3615261833"/>
              </p:ext>
            </p:extLst>
          </p:nvPr>
        </p:nvGraphicFramePr>
        <p:xfrm>
          <a:off x="1023938" y="2285999"/>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276662">
                <a:tc>
                  <a:txBody>
                    <a:bodyPr/>
                    <a:lstStyle/>
                    <a:p>
                      <a:r>
                        <a:rPr lang="en-US" sz="1800" b="0" i="0" u="none" strike="noStrike" kern="1200" baseline="0" dirty="0">
                          <a:solidFill>
                            <a:schemeClr val="lt1"/>
                          </a:solidFill>
                          <a:latin typeface="+mn-lt"/>
                          <a:ea typeface="+mn-ea"/>
                          <a:cs typeface="+mn-cs"/>
                        </a:rPr>
                        <a:t>A. Forward contract purchaser</a:t>
                      </a:r>
                      <a:endParaRPr lang="en-US" dirty="0"/>
                    </a:p>
                  </a:txBody>
                  <a:tcPr/>
                </a:tc>
                <a:extLst>
                  <a:ext uri="{0D108BD9-81ED-4DB2-BD59-A6C34878D82A}">
                    <a16:rowId xmlns:a16="http://schemas.microsoft.com/office/drawing/2014/main" val="3422270028"/>
                  </a:ext>
                </a:extLst>
              </a:tr>
              <a:tr h="1276662">
                <a:tc>
                  <a:txBody>
                    <a:bodyPr/>
                    <a:lstStyle/>
                    <a:p>
                      <a:r>
                        <a:rPr lang="en-US" sz="1800" b="0" i="0" u="none" strike="noStrike" kern="1200" baseline="0" dirty="0">
                          <a:solidFill>
                            <a:schemeClr val="dk1"/>
                          </a:solidFill>
                          <a:latin typeface="+mn-lt"/>
                          <a:ea typeface="+mn-ea"/>
                          <a:cs typeface="+mn-cs"/>
                        </a:rPr>
                        <a:t>B. Forward contract seller</a:t>
                      </a:r>
                      <a:endParaRPr lang="en-US" dirty="0"/>
                    </a:p>
                  </a:txBody>
                  <a:tcPr/>
                </a:tc>
                <a:extLst>
                  <a:ext uri="{0D108BD9-81ED-4DB2-BD59-A6C34878D82A}">
                    <a16:rowId xmlns:a16="http://schemas.microsoft.com/office/drawing/2014/main" val="3072557329"/>
                  </a:ext>
                </a:extLst>
              </a:tr>
              <a:tr h="1276662">
                <a:tc>
                  <a:txBody>
                    <a:bodyPr/>
                    <a:lstStyle/>
                    <a:p>
                      <a:r>
                        <a:rPr lang="en-US" sz="1800" b="0" i="0" u="none" strike="noStrike" kern="1200" baseline="0" dirty="0">
                          <a:solidFill>
                            <a:schemeClr val="dk1"/>
                          </a:solidFill>
                          <a:latin typeface="+mn-lt"/>
                          <a:ea typeface="+mn-ea"/>
                          <a:cs typeface="+mn-cs"/>
                        </a:rPr>
                        <a:t>C. Neither a forward contract purchaser</a:t>
                      </a:r>
                    </a:p>
                    <a:p>
                      <a:r>
                        <a:rPr lang="en-US" sz="1800" b="0" i="0" u="none" strike="noStrike" kern="1200" baseline="0" dirty="0">
                          <a:solidFill>
                            <a:schemeClr val="dk1"/>
                          </a:solidFill>
                          <a:latin typeface="+mn-lt"/>
                          <a:ea typeface="+mn-ea"/>
                          <a:cs typeface="+mn-cs"/>
                        </a:rPr>
                        <a:t>nor a seller</a:t>
                      </a:r>
                      <a:endParaRPr lang="en-US" dirty="0"/>
                    </a:p>
                  </a:txBody>
                  <a:tcPr/>
                </a:tc>
                <a:extLst>
                  <a:ext uri="{0D108BD9-81ED-4DB2-BD59-A6C34878D82A}">
                    <a16:rowId xmlns:a16="http://schemas.microsoft.com/office/drawing/2014/main" val="2747423687"/>
                  </a:ext>
                </a:extLst>
              </a:tr>
            </a:tbl>
          </a:graphicData>
        </a:graphic>
      </p:graphicFrame>
      <p:graphicFrame>
        <p:nvGraphicFramePr>
          <p:cNvPr id="5" name="Table 4">
            <a:extLst>
              <a:ext uri="{FF2B5EF4-FFF2-40B4-BE49-F238E27FC236}">
                <a16:creationId xmlns:a16="http://schemas.microsoft.com/office/drawing/2014/main" id="{F497600D-C91B-4C82-9B4B-0E6ABFEE5A21}"/>
              </a:ext>
            </a:extLst>
          </p:cNvPr>
          <p:cNvGraphicFramePr>
            <a:graphicFrameLocks noGrp="1"/>
          </p:cNvGraphicFramePr>
          <p:nvPr>
            <p:extLst>
              <p:ext uri="{D42A27DB-BD31-4B8C-83A1-F6EECF244321}">
                <p14:modId xmlns:p14="http://schemas.microsoft.com/office/powerpoint/2010/main" val="1196551169"/>
              </p:ext>
            </p:extLst>
          </p:nvPr>
        </p:nvGraphicFramePr>
        <p:xfrm>
          <a:off x="6300868" y="2285998"/>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451042583"/>
                    </a:ext>
                  </a:extLst>
                </a:gridCol>
              </a:tblGrid>
              <a:tr h="1276662">
                <a:tc>
                  <a:txBody>
                    <a:bodyPr/>
                    <a:lstStyle/>
                    <a:p>
                      <a:r>
                        <a:rPr lang="en-US" sz="1800" b="0" i="0" u="none" strike="noStrike" kern="1200" baseline="0" dirty="0">
                          <a:solidFill>
                            <a:schemeClr val="lt1"/>
                          </a:solidFill>
                          <a:latin typeface="+mn-lt"/>
                          <a:ea typeface="+mn-ea"/>
                          <a:cs typeface="+mn-cs"/>
                        </a:rPr>
                        <a:t>1. Seeks to benefit from underlying price</a:t>
                      </a:r>
                    </a:p>
                    <a:p>
                      <a:r>
                        <a:rPr lang="en-US" sz="1800" b="0" i="0" u="none" strike="noStrike" kern="1200" baseline="0" dirty="0">
                          <a:solidFill>
                            <a:schemeClr val="lt1"/>
                          </a:solidFill>
                          <a:latin typeface="+mn-lt"/>
                          <a:ea typeface="+mn-ea"/>
                          <a:cs typeface="+mn-cs"/>
                        </a:rPr>
                        <a:t>depreciation</a:t>
                      </a:r>
                      <a:endParaRPr lang="en-US" dirty="0"/>
                    </a:p>
                  </a:txBody>
                  <a:tcPr/>
                </a:tc>
                <a:extLst>
                  <a:ext uri="{0D108BD9-81ED-4DB2-BD59-A6C34878D82A}">
                    <a16:rowId xmlns:a16="http://schemas.microsoft.com/office/drawing/2014/main" val="2024888121"/>
                  </a:ext>
                </a:extLst>
              </a:tr>
              <a:tr h="1276662">
                <a:tc>
                  <a:txBody>
                    <a:bodyPr/>
                    <a:lstStyle/>
                    <a:p>
                      <a:r>
                        <a:rPr lang="en-US" sz="1800" b="0" i="0" u="none" strike="noStrike" kern="1200" baseline="0" dirty="0">
                          <a:solidFill>
                            <a:schemeClr val="dk1"/>
                          </a:solidFill>
                          <a:latin typeface="+mn-lt"/>
                          <a:ea typeface="+mn-ea"/>
                          <a:cs typeface="+mn-cs"/>
                        </a:rPr>
                        <a:t>2. Realizes a gain if the initial spot price</a:t>
                      </a:r>
                    </a:p>
                    <a:p>
                      <a:r>
                        <a:rPr lang="en-US" sz="1800" b="0" i="0" u="none" strike="noStrike" kern="1200" baseline="0" dirty="0">
                          <a:solidFill>
                            <a:schemeClr val="dk1"/>
                          </a:solidFill>
                          <a:latin typeface="+mn-lt"/>
                          <a:ea typeface="+mn-ea"/>
                          <a:cs typeface="+mn-cs"/>
                        </a:rPr>
                        <a:t>of the underlying, </a:t>
                      </a:r>
                      <a:r>
                        <a:rPr lang="en-US" sz="1800" b="0" i="1" u="none" strike="noStrike" kern="1200" baseline="0" dirty="0">
                          <a:solidFill>
                            <a:schemeClr val="dk1"/>
                          </a:solidFill>
                          <a:latin typeface="+mn-lt"/>
                          <a:ea typeface="+mn-ea"/>
                          <a:cs typeface="+mn-cs"/>
                        </a:rPr>
                        <a:t>S</a:t>
                      </a:r>
                      <a:r>
                        <a:rPr lang="en-US" sz="1800" b="0" i="0" u="none" strike="noStrike" kern="1200" baseline="0" dirty="0">
                          <a:solidFill>
                            <a:schemeClr val="dk1"/>
                          </a:solidFill>
                          <a:latin typeface="+mn-lt"/>
                          <a:ea typeface="+mn-ea"/>
                          <a:cs typeface="+mn-cs"/>
                        </a:rPr>
                        <a:t>0, exceeds the forward price of </a:t>
                      </a:r>
                      <a:r>
                        <a:rPr lang="en-US" sz="1800" b="0" i="1" u="none" strike="noStrike" kern="1200" baseline="0" dirty="0">
                          <a:solidFill>
                            <a:schemeClr val="dk1"/>
                          </a:solidFill>
                          <a:latin typeface="+mn-lt"/>
                          <a:ea typeface="+mn-ea"/>
                          <a:cs typeface="+mn-cs"/>
                        </a:rPr>
                        <a:t>F</a:t>
                      </a:r>
                      <a:r>
                        <a:rPr lang="en-US" sz="1800" b="0" i="0" u="none" strike="noStrike" kern="1200" baseline="0" dirty="0">
                          <a:solidFill>
                            <a:schemeClr val="dk1"/>
                          </a:solidFill>
                          <a:latin typeface="+mn-lt"/>
                          <a:ea typeface="+mn-ea"/>
                          <a:cs typeface="+mn-cs"/>
                        </a:rPr>
                        <a:t>0(</a:t>
                      </a:r>
                      <a:r>
                        <a:rPr lang="en-US" sz="1800" b="0" i="1" u="none" strike="noStrike" kern="1200" baseline="0" dirty="0">
                          <a:solidFill>
                            <a:schemeClr val="dk1"/>
                          </a:solidFill>
                          <a:latin typeface="+mn-lt"/>
                          <a:ea typeface="+mn-ea"/>
                          <a:cs typeface="+mn-cs"/>
                        </a:rPr>
                        <a:t>T</a:t>
                      </a:r>
                      <a:r>
                        <a:rPr lang="en-US" sz="1800" b="0" i="0" u="none" strike="noStrike" kern="1200" baseline="0" dirty="0">
                          <a:solidFill>
                            <a:schemeClr val="dk1"/>
                          </a:solidFill>
                          <a:latin typeface="+mn-lt"/>
                          <a:ea typeface="+mn-ea"/>
                          <a:cs typeface="+mn-cs"/>
                        </a:rPr>
                        <a:t>)</a:t>
                      </a:r>
                      <a:endParaRPr lang="en-US" dirty="0"/>
                    </a:p>
                  </a:txBody>
                  <a:tcPr/>
                </a:tc>
                <a:extLst>
                  <a:ext uri="{0D108BD9-81ED-4DB2-BD59-A6C34878D82A}">
                    <a16:rowId xmlns:a16="http://schemas.microsoft.com/office/drawing/2014/main" val="1627106040"/>
                  </a:ext>
                </a:extLst>
              </a:tr>
              <a:tr h="1276662">
                <a:tc>
                  <a:txBody>
                    <a:bodyPr/>
                    <a:lstStyle/>
                    <a:p>
                      <a:r>
                        <a:rPr lang="en-US" sz="1800" b="0" i="0" u="none" strike="noStrike" kern="1200" baseline="0" dirty="0">
                          <a:solidFill>
                            <a:schemeClr val="dk1"/>
                          </a:solidFill>
                          <a:latin typeface="+mn-lt"/>
                          <a:ea typeface="+mn-ea"/>
                          <a:cs typeface="+mn-cs"/>
                        </a:rPr>
                        <a:t>3. Receives a positive payoff at maturity</a:t>
                      </a:r>
                    </a:p>
                    <a:p>
                      <a:r>
                        <a:rPr lang="en-US" sz="1800" b="0" i="0" u="none" strike="noStrike" kern="1200" baseline="0" dirty="0">
                          <a:solidFill>
                            <a:schemeClr val="dk1"/>
                          </a:solidFill>
                          <a:latin typeface="+mn-lt"/>
                          <a:ea typeface="+mn-ea"/>
                          <a:cs typeface="+mn-cs"/>
                        </a:rPr>
                        <a:t>if the spot price, </a:t>
                      </a:r>
                      <a:r>
                        <a:rPr lang="en-US" sz="1800" b="0" i="1" u="none" strike="noStrike" kern="1200" baseline="0" dirty="0">
                          <a:solidFill>
                            <a:schemeClr val="dk1"/>
                          </a:solidFill>
                          <a:latin typeface="+mn-lt"/>
                          <a:ea typeface="+mn-ea"/>
                          <a:cs typeface="+mn-cs"/>
                        </a:rPr>
                        <a:t>ST</a:t>
                      </a:r>
                      <a:r>
                        <a:rPr lang="en-US" sz="1800" b="0" i="0" u="none" strike="noStrike" kern="1200" baseline="0" dirty="0">
                          <a:solidFill>
                            <a:schemeClr val="dk1"/>
                          </a:solidFill>
                          <a:latin typeface="+mn-lt"/>
                          <a:ea typeface="+mn-ea"/>
                          <a:cs typeface="+mn-cs"/>
                        </a:rPr>
                        <a:t>, exceeds the forward</a:t>
                      </a:r>
                    </a:p>
                    <a:p>
                      <a:r>
                        <a:rPr lang="en-US" sz="1800" b="0" i="0" u="none" strike="noStrike" kern="1200" baseline="0" dirty="0">
                          <a:solidFill>
                            <a:schemeClr val="dk1"/>
                          </a:solidFill>
                          <a:latin typeface="+mn-lt"/>
                          <a:ea typeface="+mn-ea"/>
                          <a:cs typeface="+mn-cs"/>
                        </a:rPr>
                        <a:t>price of </a:t>
                      </a:r>
                      <a:r>
                        <a:rPr lang="en-US" sz="1800" b="0" i="1" u="none" strike="noStrike" kern="1200" baseline="0" dirty="0">
                          <a:solidFill>
                            <a:schemeClr val="dk1"/>
                          </a:solidFill>
                          <a:latin typeface="+mn-lt"/>
                          <a:ea typeface="+mn-ea"/>
                          <a:cs typeface="+mn-cs"/>
                        </a:rPr>
                        <a:t>F</a:t>
                      </a:r>
                      <a:r>
                        <a:rPr lang="en-US" sz="1800" b="0" i="0" u="none" strike="noStrike" kern="1200" baseline="0" dirty="0">
                          <a:solidFill>
                            <a:schemeClr val="dk1"/>
                          </a:solidFill>
                          <a:latin typeface="+mn-lt"/>
                          <a:ea typeface="+mn-ea"/>
                          <a:cs typeface="+mn-cs"/>
                        </a:rPr>
                        <a:t>0(</a:t>
                      </a:r>
                      <a:r>
                        <a:rPr lang="en-US" sz="1800" b="0" i="1" u="none" strike="noStrike" kern="1200" baseline="0" dirty="0">
                          <a:solidFill>
                            <a:schemeClr val="dk1"/>
                          </a:solidFill>
                          <a:latin typeface="+mn-lt"/>
                          <a:ea typeface="+mn-ea"/>
                          <a:cs typeface="+mn-cs"/>
                        </a:rPr>
                        <a:t>T</a:t>
                      </a:r>
                      <a:r>
                        <a:rPr lang="en-US" sz="1800" b="0" i="0" u="none" strike="noStrike" kern="1200" baseline="0" dirty="0">
                          <a:solidFill>
                            <a:schemeClr val="dk1"/>
                          </a:solidFill>
                          <a:latin typeface="+mn-lt"/>
                          <a:ea typeface="+mn-ea"/>
                          <a:cs typeface="+mn-cs"/>
                        </a:rPr>
                        <a:t>)</a:t>
                      </a:r>
                      <a:endParaRPr lang="en-US" dirty="0"/>
                    </a:p>
                  </a:txBody>
                  <a:tcPr/>
                </a:tc>
                <a:extLst>
                  <a:ext uri="{0D108BD9-81ED-4DB2-BD59-A6C34878D82A}">
                    <a16:rowId xmlns:a16="http://schemas.microsoft.com/office/drawing/2014/main" val="488331098"/>
                  </a:ext>
                </a:extLst>
              </a:tr>
            </a:tbl>
          </a:graphicData>
        </a:graphic>
      </p:graphicFrame>
    </p:spTree>
    <p:extLst>
      <p:ext uri="{BB962C8B-B14F-4D97-AF65-F5344CB8AC3E}">
        <p14:creationId xmlns:p14="http://schemas.microsoft.com/office/powerpoint/2010/main" val="5375796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7B43-6EB8-4F40-8CB4-2EE88A2214F9}"/>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moneyness</a:t>
            </a:r>
          </a:p>
        </p:txBody>
      </p:sp>
      <p:graphicFrame>
        <p:nvGraphicFramePr>
          <p:cNvPr id="4" name="Content Placeholder 3">
            <a:extLst>
              <a:ext uri="{FF2B5EF4-FFF2-40B4-BE49-F238E27FC236}">
                <a16:creationId xmlns:a16="http://schemas.microsoft.com/office/drawing/2014/main" id="{2BEE0F20-0AE8-4A88-B6E5-544990A51DC3}"/>
              </a:ext>
            </a:extLst>
          </p:cNvPr>
          <p:cNvGraphicFramePr>
            <a:graphicFrameLocks noGrp="1"/>
          </p:cNvGraphicFramePr>
          <p:nvPr>
            <p:ph idx="1"/>
            <p:extLst>
              <p:ext uri="{D42A27DB-BD31-4B8C-83A1-F6EECF244321}">
                <p14:modId xmlns:p14="http://schemas.microsoft.com/office/powerpoint/2010/main" val="1545130421"/>
              </p:ext>
            </p:extLst>
          </p:nvPr>
        </p:nvGraphicFramePr>
        <p:xfrm>
          <a:off x="1023938" y="2286000"/>
          <a:ext cx="9720261" cy="148336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2494839741"/>
                    </a:ext>
                  </a:extLst>
                </a:gridCol>
                <a:gridCol w="3240087">
                  <a:extLst>
                    <a:ext uri="{9D8B030D-6E8A-4147-A177-3AD203B41FA5}">
                      <a16:colId xmlns:a16="http://schemas.microsoft.com/office/drawing/2014/main" val="833795321"/>
                    </a:ext>
                  </a:extLst>
                </a:gridCol>
                <a:gridCol w="3240087">
                  <a:extLst>
                    <a:ext uri="{9D8B030D-6E8A-4147-A177-3AD203B41FA5}">
                      <a16:colId xmlns:a16="http://schemas.microsoft.com/office/drawing/2014/main" val="3938535297"/>
                    </a:ext>
                  </a:extLst>
                </a:gridCol>
              </a:tblGrid>
              <a:tr h="370840">
                <a:tc>
                  <a:txBody>
                    <a:bodyPr/>
                    <a:lstStyle/>
                    <a:p>
                      <a:r>
                        <a:rPr lang="en-US" dirty="0"/>
                        <a:t>Moneyness</a:t>
                      </a:r>
                    </a:p>
                  </a:txBody>
                  <a:tcPr/>
                </a:tc>
                <a:tc>
                  <a:txBody>
                    <a:bodyPr/>
                    <a:lstStyle/>
                    <a:p>
                      <a:r>
                        <a:rPr lang="en-US" dirty="0"/>
                        <a:t>Call option</a:t>
                      </a:r>
                    </a:p>
                  </a:txBody>
                  <a:tcPr/>
                </a:tc>
                <a:tc>
                  <a:txBody>
                    <a:bodyPr/>
                    <a:lstStyle/>
                    <a:p>
                      <a:r>
                        <a:rPr lang="en-US" dirty="0"/>
                        <a:t>Put option</a:t>
                      </a:r>
                    </a:p>
                  </a:txBody>
                  <a:tcPr/>
                </a:tc>
                <a:extLst>
                  <a:ext uri="{0D108BD9-81ED-4DB2-BD59-A6C34878D82A}">
                    <a16:rowId xmlns:a16="http://schemas.microsoft.com/office/drawing/2014/main" val="4114092423"/>
                  </a:ext>
                </a:extLst>
              </a:tr>
              <a:tr h="370840">
                <a:tc>
                  <a:txBody>
                    <a:bodyPr/>
                    <a:lstStyle/>
                    <a:p>
                      <a:r>
                        <a:rPr lang="en-US" dirty="0"/>
                        <a:t>In the money(ITM)</a:t>
                      </a:r>
                    </a:p>
                  </a:txBody>
                  <a:tcPr/>
                </a:tc>
                <a:tc>
                  <a:txBody>
                    <a:bodyPr/>
                    <a:lstStyle/>
                    <a:p>
                      <a:r>
                        <a:rPr lang="en-US" dirty="0"/>
                        <a:t>S</a:t>
                      </a:r>
                      <a:r>
                        <a:rPr lang="en-US" baseline="-25000" dirty="0"/>
                        <a:t>t</a:t>
                      </a:r>
                      <a:r>
                        <a:rPr lang="en-US" dirty="0"/>
                        <a:t>&gt;X</a:t>
                      </a:r>
                    </a:p>
                  </a:txBody>
                  <a:tcPr/>
                </a:tc>
                <a:tc>
                  <a:txBody>
                    <a:bodyPr/>
                    <a:lstStyle/>
                    <a:p>
                      <a:r>
                        <a:rPr lang="en-US" dirty="0"/>
                        <a:t>S</a:t>
                      </a:r>
                      <a:r>
                        <a:rPr lang="en-US" baseline="-25000" dirty="0"/>
                        <a:t>t</a:t>
                      </a:r>
                      <a:r>
                        <a:rPr lang="en-US" dirty="0"/>
                        <a:t>&lt;X</a:t>
                      </a:r>
                    </a:p>
                  </a:txBody>
                  <a:tcPr/>
                </a:tc>
                <a:extLst>
                  <a:ext uri="{0D108BD9-81ED-4DB2-BD59-A6C34878D82A}">
                    <a16:rowId xmlns:a16="http://schemas.microsoft.com/office/drawing/2014/main" val="912266091"/>
                  </a:ext>
                </a:extLst>
              </a:tr>
              <a:tr h="370840">
                <a:tc>
                  <a:txBody>
                    <a:bodyPr/>
                    <a:lstStyle/>
                    <a:p>
                      <a:r>
                        <a:rPr lang="en-US" dirty="0"/>
                        <a:t>At the money(ATM)</a:t>
                      </a:r>
                    </a:p>
                  </a:txBody>
                  <a:tcPr/>
                </a:tc>
                <a:tc>
                  <a:txBody>
                    <a:bodyPr/>
                    <a:lstStyle/>
                    <a:p>
                      <a:r>
                        <a:rPr lang="en-US" dirty="0"/>
                        <a:t>S</a:t>
                      </a:r>
                      <a:r>
                        <a:rPr lang="en-US" baseline="-25000" dirty="0"/>
                        <a:t>t</a:t>
                      </a:r>
                      <a:r>
                        <a:rPr lang="en-US" dirty="0"/>
                        <a:t>=X</a:t>
                      </a:r>
                    </a:p>
                  </a:txBody>
                  <a:tcPr/>
                </a:tc>
                <a:tc>
                  <a:txBody>
                    <a:bodyPr/>
                    <a:lstStyle/>
                    <a:p>
                      <a:r>
                        <a:rPr lang="en-US" dirty="0"/>
                        <a:t>S</a:t>
                      </a:r>
                      <a:r>
                        <a:rPr lang="en-US" baseline="-25000" dirty="0"/>
                        <a:t>t</a:t>
                      </a:r>
                      <a:r>
                        <a:rPr lang="en-US" dirty="0"/>
                        <a:t>=X</a:t>
                      </a:r>
                    </a:p>
                  </a:txBody>
                  <a:tcPr/>
                </a:tc>
                <a:extLst>
                  <a:ext uri="{0D108BD9-81ED-4DB2-BD59-A6C34878D82A}">
                    <a16:rowId xmlns:a16="http://schemas.microsoft.com/office/drawing/2014/main" val="1767107469"/>
                  </a:ext>
                </a:extLst>
              </a:tr>
              <a:tr h="370840">
                <a:tc>
                  <a:txBody>
                    <a:bodyPr/>
                    <a:lstStyle/>
                    <a:p>
                      <a:r>
                        <a:rPr lang="en-US" dirty="0"/>
                        <a:t>Out of the money(OTM)</a:t>
                      </a:r>
                    </a:p>
                  </a:txBody>
                  <a:tcPr/>
                </a:tc>
                <a:tc>
                  <a:txBody>
                    <a:bodyPr/>
                    <a:lstStyle/>
                    <a:p>
                      <a:r>
                        <a:rPr lang="en-US" dirty="0"/>
                        <a:t>S</a:t>
                      </a:r>
                      <a:r>
                        <a:rPr lang="en-US" baseline="-25000" dirty="0"/>
                        <a:t>t</a:t>
                      </a:r>
                      <a:r>
                        <a:rPr lang="en-US" dirty="0"/>
                        <a:t>&lt;X</a:t>
                      </a:r>
                    </a:p>
                  </a:txBody>
                  <a:tcPr/>
                </a:tc>
                <a:tc>
                  <a:txBody>
                    <a:bodyPr/>
                    <a:lstStyle/>
                    <a:p>
                      <a:r>
                        <a:rPr lang="en-US" dirty="0"/>
                        <a:t>S</a:t>
                      </a:r>
                      <a:r>
                        <a:rPr lang="en-US" baseline="-25000" dirty="0"/>
                        <a:t>t</a:t>
                      </a:r>
                      <a:r>
                        <a:rPr lang="en-US" dirty="0"/>
                        <a:t>&gt;X</a:t>
                      </a:r>
                    </a:p>
                  </a:txBody>
                  <a:tcPr/>
                </a:tc>
                <a:extLst>
                  <a:ext uri="{0D108BD9-81ED-4DB2-BD59-A6C34878D82A}">
                    <a16:rowId xmlns:a16="http://schemas.microsoft.com/office/drawing/2014/main" val="1992923982"/>
                  </a:ext>
                </a:extLst>
              </a:tr>
            </a:tbl>
          </a:graphicData>
        </a:graphic>
      </p:graphicFrame>
      <p:sp>
        <p:nvSpPr>
          <p:cNvPr id="5" name="Rectangle 4">
            <a:extLst>
              <a:ext uri="{FF2B5EF4-FFF2-40B4-BE49-F238E27FC236}">
                <a16:creationId xmlns:a16="http://schemas.microsoft.com/office/drawing/2014/main" id="{8E29CFBB-E7BA-4953-8EDC-145D9FDCFA7A}"/>
              </a:ext>
            </a:extLst>
          </p:cNvPr>
          <p:cNvSpPr/>
          <p:nvPr/>
        </p:nvSpPr>
        <p:spPr>
          <a:xfrm>
            <a:off x="1023937" y="3876399"/>
            <a:ext cx="9720071" cy="1200329"/>
          </a:xfrm>
          <a:prstGeom prst="rect">
            <a:avLst/>
          </a:prstGeom>
        </p:spPr>
        <p:txBody>
          <a:bodyPr wrap="square">
            <a:spAutoFit/>
          </a:bodyPr>
          <a:lstStyle/>
          <a:p>
            <a:r>
              <a:rPr lang="en-US" dirty="0"/>
              <a:t>Option moneyness expresses the relationship between the underlying price and the exercise price. A put or call option is “at the money” when the underlying price equals the exercise price. An option is more likely to be exercised if it is “in the money”—with an underlying price above (for a call) or below (for a put) the exercise price—and less likely to be exercised if it is “out of the money.”</a:t>
            </a:r>
          </a:p>
        </p:txBody>
      </p:sp>
    </p:spTree>
    <p:extLst>
      <p:ext uri="{BB962C8B-B14F-4D97-AF65-F5344CB8AC3E}">
        <p14:creationId xmlns:p14="http://schemas.microsoft.com/office/powerpoint/2010/main" val="7362410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B591D-5516-46AE-A124-3416AE808CC5}"/>
              </a:ext>
            </a:extLst>
          </p:cNvPr>
          <p:cNvSpPr>
            <a:spLocks noGrp="1"/>
          </p:cNvSpPr>
          <p:nvPr>
            <p:ph type="title"/>
          </p:nvPr>
        </p:nvSpPr>
        <p:spPr>
          <a:xfrm>
            <a:off x="1024128" y="585216"/>
            <a:ext cx="9745472" cy="1499616"/>
          </a:xfrm>
        </p:spPr>
        <p:txBody>
          <a:bodyPr>
            <a:normAutofit/>
          </a:bodyPr>
          <a:lstStyle/>
          <a:p>
            <a:r>
              <a:rPr lang="en-US" sz="4400" dirty="0"/>
              <a:t>Pricing and valuation of option</a:t>
            </a:r>
            <a:br>
              <a:rPr lang="en-US" sz="3900" dirty="0"/>
            </a:br>
            <a:r>
              <a:rPr lang="en-US" sz="3600" dirty="0"/>
              <a:t>moneyness</a:t>
            </a:r>
          </a:p>
        </p:txBody>
      </p:sp>
      <p:sp>
        <p:nvSpPr>
          <p:cNvPr id="3" name="Content Placeholder 2">
            <a:extLst>
              <a:ext uri="{FF2B5EF4-FFF2-40B4-BE49-F238E27FC236}">
                <a16:creationId xmlns:a16="http://schemas.microsoft.com/office/drawing/2014/main" id="{1F6DAF5B-3881-4E70-860B-C24C33860320}"/>
              </a:ext>
            </a:extLst>
          </p:cNvPr>
          <p:cNvSpPr>
            <a:spLocks noGrp="1"/>
          </p:cNvSpPr>
          <p:nvPr>
            <p:ph idx="1"/>
          </p:nvPr>
        </p:nvSpPr>
        <p:spPr>
          <a:xfrm>
            <a:off x="1024128" y="2286000"/>
            <a:ext cx="5902061" cy="3931920"/>
          </a:xfrm>
        </p:spPr>
        <p:txBody>
          <a:bodyPr>
            <a:normAutofit/>
          </a:bodyPr>
          <a:lstStyle/>
          <a:p>
            <a:r>
              <a:rPr lang="en-US" dirty="0"/>
              <a:t>Also, the degree to which an option is in or out of the money affects the sensitivity of an option’s price to underlying price changes. For example, a so-called </a:t>
            </a:r>
            <a:r>
              <a:rPr lang="en-US" dirty="0">
                <a:solidFill>
                  <a:srgbClr val="FF0000"/>
                </a:solidFill>
              </a:rPr>
              <a:t>deep-in-the-money</a:t>
            </a:r>
            <a:r>
              <a:rPr lang="en-US" dirty="0"/>
              <a:t> option, or one that is highly likely to be exercised, usually demonstrates a nearly one-to-one correspondence between option price and underlying price changes. A </a:t>
            </a:r>
            <a:r>
              <a:rPr lang="en-US" dirty="0">
                <a:solidFill>
                  <a:srgbClr val="FF0000"/>
                </a:solidFill>
              </a:rPr>
              <a:t>deep-out-of-the-money</a:t>
            </a:r>
            <a:r>
              <a:rPr lang="en-US" dirty="0"/>
              <a:t> option, which is very unlikely to be exercised, demonstrates far less option price sensitivity for a given underlying price change.</a:t>
            </a:r>
          </a:p>
        </p:txBody>
      </p:sp>
      <p:pic>
        <p:nvPicPr>
          <p:cNvPr id="5" name="Picture 4">
            <a:extLst>
              <a:ext uri="{FF2B5EF4-FFF2-40B4-BE49-F238E27FC236}">
                <a16:creationId xmlns:a16="http://schemas.microsoft.com/office/drawing/2014/main" id="{6899A9C1-4001-4C79-9CCF-8DE0FC3E33A2}"/>
              </a:ext>
            </a:extLst>
          </p:cNvPr>
          <p:cNvPicPr>
            <a:picLocks noChangeAspect="1"/>
          </p:cNvPicPr>
          <p:nvPr/>
        </p:nvPicPr>
        <p:blipFill>
          <a:blip r:embed="rId2"/>
          <a:stretch>
            <a:fillRect/>
          </a:stretch>
        </p:blipFill>
        <p:spPr>
          <a:xfrm>
            <a:off x="7552267" y="2286000"/>
            <a:ext cx="3999654" cy="3035634"/>
          </a:xfrm>
          <a:prstGeom prst="rect">
            <a:avLst/>
          </a:prstGeom>
        </p:spPr>
      </p:pic>
    </p:spTree>
    <p:extLst>
      <p:ext uri="{BB962C8B-B14F-4D97-AF65-F5344CB8AC3E}">
        <p14:creationId xmlns:p14="http://schemas.microsoft.com/office/powerpoint/2010/main" val="4522711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E4D94-D3D3-4B6F-8E16-9655BA034BD5}"/>
              </a:ext>
            </a:extLst>
          </p:cNvPr>
          <p:cNvSpPr>
            <a:spLocks noGrp="1"/>
          </p:cNvSpPr>
          <p:nvPr>
            <p:ph type="title"/>
          </p:nvPr>
        </p:nvSpPr>
        <p:spPr>
          <a:xfrm>
            <a:off x="1024128" y="585216"/>
            <a:ext cx="6528138" cy="1499616"/>
          </a:xfrm>
        </p:spPr>
        <p:txBody>
          <a:bodyPr>
            <a:normAutofit/>
          </a:bodyPr>
          <a:lstStyle/>
          <a:p>
            <a:r>
              <a:rPr lang="en-US" sz="2800" dirty="0"/>
              <a:t>Pricing and valuation of option</a:t>
            </a:r>
            <a:br>
              <a:rPr lang="en-US" sz="2800" dirty="0"/>
            </a:br>
            <a:r>
              <a:rPr lang="en-US" sz="2400" dirty="0"/>
              <a:t>upper and lower bound</a:t>
            </a:r>
          </a:p>
        </p:txBody>
      </p:sp>
      <p:sp>
        <p:nvSpPr>
          <p:cNvPr id="3" name="Content Placeholder 2">
            <a:extLst>
              <a:ext uri="{FF2B5EF4-FFF2-40B4-BE49-F238E27FC236}">
                <a16:creationId xmlns:a16="http://schemas.microsoft.com/office/drawing/2014/main" id="{0427A6A1-90FB-4CA2-9517-95EE03753951}"/>
              </a:ext>
            </a:extLst>
          </p:cNvPr>
          <p:cNvSpPr>
            <a:spLocks noGrp="1"/>
          </p:cNvSpPr>
          <p:nvPr>
            <p:ph idx="1"/>
          </p:nvPr>
        </p:nvSpPr>
        <p:spPr>
          <a:xfrm>
            <a:off x="1024128" y="2286000"/>
            <a:ext cx="6066818" cy="4023360"/>
          </a:xfrm>
        </p:spPr>
        <p:txBody>
          <a:bodyPr>
            <a:normAutofit/>
          </a:bodyPr>
          <a:lstStyle/>
          <a:p>
            <a:r>
              <a:rPr lang="en-US" dirty="0"/>
              <a:t>C</a:t>
            </a:r>
            <a:r>
              <a:rPr lang="en-US" baseline="-25000" dirty="0"/>
              <a:t>t</a:t>
            </a:r>
            <a:r>
              <a:rPr lang="en-US" dirty="0"/>
              <a:t> lower bound = Max(0,S</a:t>
            </a:r>
            <a:r>
              <a:rPr lang="en-US" baseline="-25000" dirty="0"/>
              <a:t>t</a:t>
            </a:r>
            <a:r>
              <a:rPr lang="en-US" dirty="0"/>
              <a:t>-X/(1+r)</a:t>
            </a:r>
            <a:r>
              <a:rPr lang="en-US" baseline="30000" dirty="0"/>
              <a:t>T-t</a:t>
            </a:r>
            <a:r>
              <a:rPr lang="en-US" dirty="0"/>
              <a:t>)</a:t>
            </a:r>
          </a:p>
          <a:p>
            <a:r>
              <a:rPr lang="en-US" dirty="0"/>
              <a:t>C</a:t>
            </a:r>
            <a:r>
              <a:rPr lang="en-US" baseline="-25000" dirty="0"/>
              <a:t>t</a:t>
            </a:r>
            <a:r>
              <a:rPr lang="en-US" dirty="0"/>
              <a:t> upper bound = S</a:t>
            </a:r>
            <a:r>
              <a:rPr lang="en-US" baseline="-25000" dirty="0"/>
              <a:t>t</a:t>
            </a:r>
          </a:p>
          <a:p>
            <a:r>
              <a:rPr lang="en-US" dirty="0"/>
              <a:t>The call buyer will not pay more for the right to purchase an underlying than the price of that underlying.</a:t>
            </a:r>
          </a:p>
          <a:p>
            <a:r>
              <a:rPr lang="en-US" dirty="0"/>
              <a:t>P</a:t>
            </a:r>
            <a:r>
              <a:rPr lang="en-US" baseline="-25000" dirty="0"/>
              <a:t>t  </a:t>
            </a:r>
            <a:r>
              <a:rPr lang="en-US" dirty="0"/>
              <a:t>lower bound = Max(0,X/(1+r)</a:t>
            </a:r>
            <a:r>
              <a:rPr lang="en-US" baseline="30000" dirty="0"/>
              <a:t>T-t</a:t>
            </a:r>
            <a:r>
              <a:rPr lang="en-US" dirty="0"/>
              <a:t>-S</a:t>
            </a:r>
            <a:r>
              <a:rPr lang="en-US" baseline="-25000" dirty="0"/>
              <a:t>t</a:t>
            </a:r>
            <a:r>
              <a:rPr lang="en-US" dirty="0"/>
              <a:t>)</a:t>
            </a:r>
          </a:p>
          <a:p>
            <a:pPr marL="0" indent="0">
              <a:buNone/>
            </a:pPr>
            <a:r>
              <a:rPr lang="en-US" dirty="0"/>
              <a:t>  P</a:t>
            </a:r>
            <a:r>
              <a:rPr lang="en-US" baseline="-25000" dirty="0"/>
              <a:t>t</a:t>
            </a:r>
            <a:r>
              <a:rPr lang="en-US" dirty="0"/>
              <a:t> upper bound = X</a:t>
            </a:r>
          </a:p>
        </p:txBody>
      </p:sp>
      <p:pic>
        <p:nvPicPr>
          <p:cNvPr id="5" name="Picture 4" descr="Codes on papers">
            <a:extLst>
              <a:ext uri="{FF2B5EF4-FFF2-40B4-BE49-F238E27FC236}">
                <a16:creationId xmlns:a16="http://schemas.microsoft.com/office/drawing/2014/main" id="{B913B338-D02B-4758-FA72-F2494E6B54BF}"/>
              </a:ext>
            </a:extLst>
          </p:cNvPr>
          <p:cNvPicPr>
            <a:picLocks noChangeAspect="1"/>
          </p:cNvPicPr>
          <p:nvPr/>
        </p:nvPicPr>
        <p:blipFill rotWithShape="1">
          <a:blip r:embed="rId2"/>
          <a:srcRect l="28394" r="26446" b="-1"/>
          <a:stretch/>
        </p:blipFill>
        <p:spPr>
          <a:xfrm>
            <a:off x="7552266" y="10"/>
            <a:ext cx="4639733" cy="6857990"/>
          </a:xfrm>
          <a:prstGeom prst="rect">
            <a:avLst/>
          </a:prstGeom>
        </p:spPr>
      </p:pic>
    </p:spTree>
    <p:extLst>
      <p:ext uri="{BB962C8B-B14F-4D97-AF65-F5344CB8AC3E}">
        <p14:creationId xmlns:p14="http://schemas.microsoft.com/office/powerpoint/2010/main" val="6489552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6531D-D1E3-49FF-9E27-59042E8C803A}"/>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upper and lower bound</a:t>
            </a:r>
          </a:p>
        </p:txBody>
      </p:sp>
      <p:graphicFrame>
        <p:nvGraphicFramePr>
          <p:cNvPr id="4" name="Content Placeholder 3">
            <a:extLst>
              <a:ext uri="{FF2B5EF4-FFF2-40B4-BE49-F238E27FC236}">
                <a16:creationId xmlns:a16="http://schemas.microsoft.com/office/drawing/2014/main" id="{A34BE021-4C79-48AF-A136-C05943B000DA}"/>
              </a:ext>
            </a:extLst>
          </p:cNvPr>
          <p:cNvGraphicFramePr>
            <a:graphicFrameLocks noGrp="1"/>
          </p:cNvGraphicFramePr>
          <p:nvPr>
            <p:ph idx="1"/>
            <p:extLst>
              <p:ext uri="{D42A27DB-BD31-4B8C-83A1-F6EECF244321}">
                <p14:modId xmlns:p14="http://schemas.microsoft.com/office/powerpoint/2010/main" val="3702124509"/>
              </p:ext>
            </p:extLst>
          </p:nvPr>
        </p:nvGraphicFramePr>
        <p:xfrm>
          <a:off x="1023937" y="3404891"/>
          <a:ext cx="9720261" cy="293116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739869613"/>
                    </a:ext>
                  </a:extLst>
                </a:gridCol>
                <a:gridCol w="3240087">
                  <a:extLst>
                    <a:ext uri="{9D8B030D-6E8A-4147-A177-3AD203B41FA5}">
                      <a16:colId xmlns:a16="http://schemas.microsoft.com/office/drawing/2014/main" val="4256918357"/>
                    </a:ext>
                  </a:extLst>
                </a:gridCol>
                <a:gridCol w="3240087">
                  <a:extLst>
                    <a:ext uri="{9D8B030D-6E8A-4147-A177-3AD203B41FA5}">
                      <a16:colId xmlns:a16="http://schemas.microsoft.com/office/drawing/2014/main" val="2739354180"/>
                    </a:ext>
                  </a:extLst>
                </a:gridCol>
              </a:tblGrid>
              <a:tr h="370840">
                <a:tc>
                  <a:txBody>
                    <a:bodyPr/>
                    <a:lstStyle/>
                    <a:p>
                      <a:r>
                        <a:rPr lang="zh-CN" altLang="en-US" dirty="0"/>
                        <a:t>期初操作</a:t>
                      </a:r>
                      <a:endParaRPr lang="en-US" dirty="0"/>
                    </a:p>
                  </a:txBody>
                  <a:tcPr/>
                </a:tc>
                <a:tc>
                  <a:txBody>
                    <a:bodyPr/>
                    <a:lstStyle/>
                    <a:p>
                      <a:r>
                        <a:rPr lang="zh-CN" altLang="en-US" dirty="0"/>
                        <a:t>一个月后标的资产价格大于</a:t>
                      </a:r>
                      <a:r>
                        <a:rPr lang="en-US" altLang="zh-CN" dirty="0"/>
                        <a:t>90</a:t>
                      </a:r>
                      <a:r>
                        <a:rPr lang="zh-CN" altLang="en-US" dirty="0"/>
                        <a:t>，行权</a:t>
                      </a:r>
                      <a:endParaRPr lang="en-US" dirty="0"/>
                    </a:p>
                  </a:txBody>
                  <a:tcPr/>
                </a:tc>
                <a:tc>
                  <a:txBody>
                    <a:bodyPr/>
                    <a:lstStyle/>
                    <a:p>
                      <a:r>
                        <a:rPr lang="zh-CN" altLang="en-US" dirty="0"/>
                        <a:t>一个月后标的资产价格小于</a:t>
                      </a:r>
                      <a:r>
                        <a:rPr lang="en-US" altLang="zh-CN" dirty="0"/>
                        <a:t>90</a:t>
                      </a:r>
                      <a:r>
                        <a:rPr lang="zh-CN" altLang="en-US" dirty="0"/>
                        <a:t>，不行权</a:t>
                      </a:r>
                      <a:endParaRPr lang="en-US" dirty="0"/>
                    </a:p>
                  </a:txBody>
                  <a:tcPr/>
                </a:tc>
                <a:extLst>
                  <a:ext uri="{0D108BD9-81ED-4DB2-BD59-A6C34878D82A}">
                    <a16:rowId xmlns:a16="http://schemas.microsoft.com/office/drawing/2014/main" val="3503544067"/>
                  </a:ext>
                </a:extLst>
              </a:tr>
              <a:tr h="370840">
                <a:tc>
                  <a:txBody>
                    <a:bodyPr/>
                    <a:lstStyle/>
                    <a:p>
                      <a:r>
                        <a:rPr lang="zh-CN" altLang="en-US" dirty="0"/>
                        <a:t>买入看涨期权（支出</a:t>
                      </a:r>
                      <a:r>
                        <a:rPr lang="en-US" altLang="zh-CN" dirty="0"/>
                        <a:t>8</a:t>
                      </a:r>
                      <a:r>
                        <a:rPr lang="zh-CN" altLang="en-US" dirty="0"/>
                        <a:t>）</a:t>
                      </a:r>
                      <a:endParaRPr lang="en-US" dirty="0"/>
                    </a:p>
                  </a:txBody>
                  <a:tcPr/>
                </a:tc>
                <a:tc>
                  <a:txBody>
                    <a:bodyPr/>
                    <a:lstStyle/>
                    <a:p>
                      <a:r>
                        <a:rPr lang="zh-CN" altLang="en-US" dirty="0"/>
                        <a:t>以</a:t>
                      </a:r>
                      <a:r>
                        <a:rPr lang="en-US" altLang="zh-CN" dirty="0"/>
                        <a:t>90</a:t>
                      </a:r>
                      <a:r>
                        <a:rPr lang="zh-CN" altLang="en-US" dirty="0"/>
                        <a:t>买入标的资产（支出</a:t>
                      </a:r>
                      <a:r>
                        <a:rPr lang="en-US" altLang="zh-CN" dirty="0"/>
                        <a:t>90</a:t>
                      </a:r>
                      <a:r>
                        <a:rPr lang="zh-CN" altLang="en-US" dirty="0"/>
                        <a:t>）</a:t>
                      </a:r>
                      <a:endParaRPr lang="en-US" dirty="0"/>
                    </a:p>
                  </a:txBody>
                  <a:tcPr/>
                </a:tc>
                <a:tc>
                  <a:txBody>
                    <a:bodyPr/>
                    <a:lstStyle/>
                    <a:p>
                      <a:r>
                        <a:rPr lang="zh-CN" altLang="en-US" dirty="0"/>
                        <a:t>以较低的市场价格买入标的资产（支出市场价格）</a:t>
                      </a:r>
                      <a:endParaRPr lang="en-US" dirty="0"/>
                    </a:p>
                  </a:txBody>
                  <a:tcPr/>
                </a:tc>
                <a:extLst>
                  <a:ext uri="{0D108BD9-81ED-4DB2-BD59-A6C34878D82A}">
                    <a16:rowId xmlns:a16="http://schemas.microsoft.com/office/drawing/2014/main" val="1952119209"/>
                  </a:ext>
                </a:extLst>
              </a:tr>
              <a:tr h="370840">
                <a:tc>
                  <a:txBody>
                    <a:bodyPr/>
                    <a:lstStyle/>
                    <a:p>
                      <a:r>
                        <a:rPr lang="zh-CN" altLang="en-US" dirty="0"/>
                        <a:t>借标的资产卖出（收入</a:t>
                      </a:r>
                      <a:r>
                        <a:rPr lang="en-US" altLang="zh-CN" dirty="0"/>
                        <a:t>100</a:t>
                      </a:r>
                      <a:r>
                        <a:rPr lang="zh-CN" altLang="en-US" dirty="0"/>
                        <a:t>）</a:t>
                      </a:r>
                      <a:endParaRPr lang="en-US" dirty="0"/>
                    </a:p>
                  </a:txBody>
                  <a:tcPr/>
                </a:tc>
                <a:tc>
                  <a:txBody>
                    <a:bodyPr/>
                    <a:lstStyle/>
                    <a:p>
                      <a:r>
                        <a:rPr lang="zh-CN" altLang="en-US" dirty="0"/>
                        <a:t>归还标的资产（无现金流入流出）</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归还标的资产（无现金流入流出）</a:t>
                      </a:r>
                      <a:endParaRPr lang="en-US" dirty="0"/>
                    </a:p>
                  </a:txBody>
                  <a:tcPr/>
                </a:tc>
                <a:extLst>
                  <a:ext uri="{0D108BD9-81ED-4DB2-BD59-A6C34878D82A}">
                    <a16:rowId xmlns:a16="http://schemas.microsoft.com/office/drawing/2014/main" val="2036265224"/>
                  </a:ext>
                </a:extLst>
              </a:tr>
              <a:tr h="370840">
                <a:tc>
                  <a:txBody>
                    <a:bodyPr/>
                    <a:lstStyle/>
                    <a:p>
                      <a:r>
                        <a:rPr lang="zh-CN" altLang="en-US" dirty="0"/>
                        <a:t>存</a:t>
                      </a:r>
                      <a:r>
                        <a:rPr lang="en-US" altLang="zh-CN" dirty="0"/>
                        <a:t>92</a:t>
                      </a:r>
                      <a:r>
                        <a:rPr lang="zh-CN" altLang="en-US" dirty="0"/>
                        <a:t>进银行（支出</a:t>
                      </a:r>
                      <a:r>
                        <a:rPr lang="en-US" altLang="zh-CN" dirty="0"/>
                        <a:t>92</a:t>
                      </a:r>
                      <a:r>
                        <a:rPr lang="zh-CN" altLang="en-US" dirty="0"/>
                        <a:t>）</a:t>
                      </a:r>
                      <a:endParaRPr lang="en-US" dirty="0"/>
                    </a:p>
                  </a:txBody>
                  <a:tcPr/>
                </a:tc>
                <a:tc>
                  <a:txBody>
                    <a:bodyPr/>
                    <a:lstStyle/>
                    <a:p>
                      <a:r>
                        <a:rPr lang="zh-CN" altLang="en-US" dirty="0"/>
                        <a:t>获得</a:t>
                      </a:r>
                      <a:r>
                        <a:rPr lang="en-US" altLang="zh-CN" dirty="0"/>
                        <a:t>92</a:t>
                      </a:r>
                      <a:r>
                        <a:rPr lang="zh-CN" altLang="en-US" dirty="0"/>
                        <a:t>（不考虑利息）（收入</a:t>
                      </a:r>
                      <a:r>
                        <a:rPr lang="en-US" altLang="zh-CN" dirty="0"/>
                        <a:t>92</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获得</a:t>
                      </a:r>
                      <a:r>
                        <a:rPr lang="en-US" altLang="zh-CN" dirty="0"/>
                        <a:t>92</a:t>
                      </a:r>
                      <a:r>
                        <a:rPr lang="zh-CN" altLang="en-US" dirty="0"/>
                        <a:t>（不考虑利息）（收入</a:t>
                      </a:r>
                      <a:r>
                        <a:rPr lang="en-US" altLang="zh-CN" dirty="0"/>
                        <a:t>92</a:t>
                      </a:r>
                      <a:r>
                        <a:rPr lang="zh-CN" altLang="en-US" dirty="0"/>
                        <a:t>）</a:t>
                      </a:r>
                      <a:endParaRPr lang="en-US" dirty="0"/>
                    </a:p>
                  </a:txBody>
                  <a:tcPr/>
                </a:tc>
                <a:extLst>
                  <a:ext uri="{0D108BD9-81ED-4DB2-BD59-A6C34878D82A}">
                    <a16:rowId xmlns:a16="http://schemas.microsoft.com/office/drawing/2014/main" val="702590708"/>
                  </a:ext>
                </a:extLst>
              </a:tr>
              <a:tr h="370840">
                <a:tc>
                  <a:txBody>
                    <a:bodyPr/>
                    <a:lstStyle/>
                    <a:p>
                      <a:r>
                        <a:rPr lang="zh-CN" altLang="en-US" dirty="0"/>
                        <a:t>期初支付</a:t>
                      </a:r>
                      <a:r>
                        <a:rPr lang="en-US" altLang="zh-CN" dirty="0"/>
                        <a:t>0</a:t>
                      </a:r>
                      <a:endParaRPr lang="en-US" dirty="0"/>
                    </a:p>
                  </a:txBody>
                  <a:tcPr/>
                </a:tc>
                <a:tc>
                  <a:txBody>
                    <a:bodyPr/>
                    <a:lstStyle/>
                    <a:p>
                      <a:r>
                        <a:rPr lang="zh-CN" altLang="en-US" dirty="0"/>
                        <a:t>期末流入：</a:t>
                      </a:r>
                      <a:r>
                        <a:rPr lang="en-US" altLang="zh-CN" dirty="0"/>
                        <a:t>92-90=2</a:t>
                      </a:r>
                      <a:endParaRPr lang="en-US" dirty="0"/>
                    </a:p>
                  </a:txBody>
                  <a:tcPr/>
                </a:tc>
                <a:tc>
                  <a:txBody>
                    <a:bodyPr/>
                    <a:lstStyle/>
                    <a:p>
                      <a:r>
                        <a:rPr lang="zh-CN" altLang="en-US" dirty="0"/>
                        <a:t>期末流入：</a:t>
                      </a:r>
                      <a:r>
                        <a:rPr lang="en-US" altLang="zh-CN" dirty="0"/>
                        <a:t>92-</a:t>
                      </a:r>
                      <a:r>
                        <a:rPr lang="zh-CN" altLang="en-US" dirty="0"/>
                        <a:t>市场价格</a:t>
                      </a:r>
                      <a:r>
                        <a:rPr lang="en-US" altLang="zh-CN" dirty="0"/>
                        <a:t>&gt;2</a:t>
                      </a:r>
                      <a:endParaRPr lang="en-US" dirty="0"/>
                    </a:p>
                  </a:txBody>
                  <a:tcPr/>
                </a:tc>
                <a:extLst>
                  <a:ext uri="{0D108BD9-81ED-4DB2-BD59-A6C34878D82A}">
                    <a16:rowId xmlns:a16="http://schemas.microsoft.com/office/drawing/2014/main" val="895907236"/>
                  </a:ext>
                </a:extLst>
              </a:tr>
            </a:tbl>
          </a:graphicData>
        </a:graphic>
      </p:graphicFrame>
      <p:sp>
        <p:nvSpPr>
          <p:cNvPr id="5" name="TextBox 4">
            <a:extLst>
              <a:ext uri="{FF2B5EF4-FFF2-40B4-BE49-F238E27FC236}">
                <a16:creationId xmlns:a16="http://schemas.microsoft.com/office/drawing/2014/main" id="{F7E97702-2ADC-42CC-B830-25DB91E184D1}"/>
              </a:ext>
            </a:extLst>
          </p:cNvPr>
          <p:cNvSpPr txBox="1"/>
          <p:nvPr/>
        </p:nvSpPr>
        <p:spPr>
          <a:xfrm>
            <a:off x="1023937" y="2421696"/>
            <a:ext cx="9720261" cy="646331"/>
          </a:xfrm>
          <a:prstGeom prst="rect">
            <a:avLst/>
          </a:prstGeom>
          <a:noFill/>
        </p:spPr>
        <p:txBody>
          <a:bodyPr wrap="square" rtlCol="0">
            <a:spAutoFit/>
          </a:bodyPr>
          <a:lstStyle/>
          <a:p>
            <a:r>
              <a:rPr lang="zh-CN" altLang="en-US" dirty="0"/>
              <a:t>举个例子市场有执行价格</a:t>
            </a:r>
            <a:r>
              <a:rPr lang="en-US" altLang="zh-CN" dirty="0"/>
              <a:t>90</a:t>
            </a:r>
            <a:r>
              <a:rPr lang="zh-CN" altLang="en-US" dirty="0"/>
              <a:t>的一个月后到期的看涨期权，标的资产现货价格为</a:t>
            </a:r>
            <a:r>
              <a:rPr lang="en-US" altLang="zh-CN" dirty="0"/>
              <a:t>100</a:t>
            </a:r>
            <a:r>
              <a:rPr lang="zh-CN" altLang="en-US" dirty="0"/>
              <a:t>，执行价格现值</a:t>
            </a:r>
            <a:r>
              <a:rPr lang="en-US" altLang="zh-CN" dirty="0"/>
              <a:t>=89.9</a:t>
            </a:r>
            <a:r>
              <a:rPr lang="zh-CN" altLang="en-US" dirty="0"/>
              <a:t>，期权价格</a:t>
            </a:r>
            <a:r>
              <a:rPr lang="en-US" altLang="zh-CN" dirty="0"/>
              <a:t>8</a:t>
            </a:r>
            <a:r>
              <a:rPr lang="zh-CN" altLang="en-US" dirty="0"/>
              <a:t>元，是否存在套利例会。</a:t>
            </a:r>
            <a:endParaRPr lang="en-US" dirty="0"/>
          </a:p>
        </p:txBody>
      </p:sp>
    </p:spTree>
    <p:extLst>
      <p:ext uri="{BB962C8B-B14F-4D97-AF65-F5344CB8AC3E}">
        <p14:creationId xmlns:p14="http://schemas.microsoft.com/office/powerpoint/2010/main" val="30489437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F7C9B-FFB9-43BA-9B2E-33265038B394}"/>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upper and lower bound</a:t>
            </a:r>
          </a:p>
        </p:txBody>
      </p:sp>
      <p:sp>
        <p:nvSpPr>
          <p:cNvPr id="3" name="Content Placeholder 2">
            <a:extLst>
              <a:ext uri="{FF2B5EF4-FFF2-40B4-BE49-F238E27FC236}">
                <a16:creationId xmlns:a16="http://schemas.microsoft.com/office/drawing/2014/main" id="{D5622763-C2AF-4072-A400-698ECEDA1756}"/>
              </a:ext>
            </a:extLst>
          </p:cNvPr>
          <p:cNvSpPr>
            <a:spLocks noGrp="1"/>
          </p:cNvSpPr>
          <p:nvPr>
            <p:ph idx="1"/>
          </p:nvPr>
        </p:nvSpPr>
        <p:spPr/>
        <p:txBody>
          <a:bodyPr/>
          <a:lstStyle/>
          <a:p>
            <a:pPr marL="0" indent="0" defTabSz="457200">
              <a:buNone/>
            </a:pPr>
            <a:r>
              <a:rPr lang="zh-CN" altLang="en-US" sz="1800" dirty="0"/>
              <a:t>举个例子市场有执行价格</a:t>
            </a:r>
            <a:r>
              <a:rPr lang="en-US" altLang="zh-CN" sz="1800" dirty="0"/>
              <a:t>110</a:t>
            </a:r>
            <a:r>
              <a:rPr lang="zh-CN" altLang="en-US" sz="1800" dirty="0"/>
              <a:t>的一个月后到期的看跌期权，标的资产现货价格为</a:t>
            </a:r>
            <a:r>
              <a:rPr lang="en-US" altLang="zh-CN" sz="1800" dirty="0"/>
              <a:t>100</a:t>
            </a:r>
            <a:r>
              <a:rPr lang="zh-CN" altLang="en-US" sz="1800" dirty="0"/>
              <a:t>，执行价格现值</a:t>
            </a:r>
            <a:r>
              <a:rPr lang="en-US" altLang="zh-CN" sz="1800" dirty="0"/>
              <a:t>=109.8</a:t>
            </a:r>
            <a:r>
              <a:rPr lang="zh-CN" altLang="en-US" sz="1800" dirty="0"/>
              <a:t>，期权价格</a:t>
            </a:r>
            <a:r>
              <a:rPr lang="en-US" altLang="zh-CN" sz="1800" dirty="0"/>
              <a:t>8</a:t>
            </a:r>
            <a:r>
              <a:rPr lang="zh-CN" altLang="en-US" sz="1800" dirty="0"/>
              <a:t>元，是否存在套利例会。</a:t>
            </a:r>
            <a:endParaRPr lang="en-US" sz="1800" dirty="0"/>
          </a:p>
          <a:p>
            <a:endParaRPr lang="en-US" dirty="0"/>
          </a:p>
        </p:txBody>
      </p:sp>
      <p:graphicFrame>
        <p:nvGraphicFramePr>
          <p:cNvPr id="4" name="Table 3">
            <a:extLst>
              <a:ext uri="{FF2B5EF4-FFF2-40B4-BE49-F238E27FC236}">
                <a16:creationId xmlns:a16="http://schemas.microsoft.com/office/drawing/2014/main" id="{38190452-A4CC-4B39-BFF1-977EED9CD22C}"/>
              </a:ext>
            </a:extLst>
          </p:cNvPr>
          <p:cNvGraphicFramePr>
            <a:graphicFrameLocks noGrp="1"/>
          </p:cNvGraphicFramePr>
          <p:nvPr>
            <p:extLst>
              <p:ext uri="{D42A27DB-BD31-4B8C-83A1-F6EECF244321}">
                <p14:modId xmlns:p14="http://schemas.microsoft.com/office/powerpoint/2010/main" val="2892257081"/>
              </p:ext>
            </p:extLst>
          </p:nvPr>
        </p:nvGraphicFramePr>
        <p:xfrm>
          <a:off x="1024128" y="3351610"/>
          <a:ext cx="9533610" cy="2921174"/>
        </p:xfrm>
        <a:graphic>
          <a:graphicData uri="http://schemas.openxmlformats.org/drawingml/2006/table">
            <a:tbl>
              <a:tblPr firstRow="1" bandRow="1">
                <a:tableStyleId>{5C22544A-7EE6-4342-B048-85BDC9FD1C3A}</a:tableStyleId>
              </a:tblPr>
              <a:tblGrid>
                <a:gridCol w="3177870">
                  <a:extLst>
                    <a:ext uri="{9D8B030D-6E8A-4147-A177-3AD203B41FA5}">
                      <a16:colId xmlns:a16="http://schemas.microsoft.com/office/drawing/2014/main" val="2939465305"/>
                    </a:ext>
                  </a:extLst>
                </a:gridCol>
                <a:gridCol w="3177870">
                  <a:extLst>
                    <a:ext uri="{9D8B030D-6E8A-4147-A177-3AD203B41FA5}">
                      <a16:colId xmlns:a16="http://schemas.microsoft.com/office/drawing/2014/main" val="1481773104"/>
                    </a:ext>
                  </a:extLst>
                </a:gridCol>
                <a:gridCol w="3177870">
                  <a:extLst>
                    <a:ext uri="{9D8B030D-6E8A-4147-A177-3AD203B41FA5}">
                      <a16:colId xmlns:a16="http://schemas.microsoft.com/office/drawing/2014/main" val="1550805571"/>
                    </a:ext>
                  </a:extLst>
                </a:gridCol>
              </a:tblGrid>
              <a:tr h="633757">
                <a:tc>
                  <a:txBody>
                    <a:bodyPr/>
                    <a:lstStyle/>
                    <a:p>
                      <a:r>
                        <a:rPr lang="zh-CN" altLang="en-US" dirty="0"/>
                        <a:t>期初操作</a:t>
                      </a:r>
                      <a:endParaRPr lang="en-US" dirty="0"/>
                    </a:p>
                  </a:txBody>
                  <a:tcPr/>
                </a:tc>
                <a:tc>
                  <a:txBody>
                    <a:bodyPr/>
                    <a:lstStyle/>
                    <a:p>
                      <a:r>
                        <a:rPr lang="zh-CN" altLang="en-US" dirty="0"/>
                        <a:t>一个月后现货价格小于</a:t>
                      </a:r>
                      <a:r>
                        <a:rPr lang="en-US" altLang="zh-CN" dirty="0"/>
                        <a:t>110</a:t>
                      </a:r>
                      <a:r>
                        <a:rPr lang="zh-CN" altLang="en-US" dirty="0"/>
                        <a:t>，行权</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一个月后现货价格大于</a:t>
                      </a:r>
                      <a:r>
                        <a:rPr lang="en-US" altLang="zh-CN" dirty="0"/>
                        <a:t>110</a:t>
                      </a:r>
                      <a:r>
                        <a:rPr lang="zh-CN" altLang="en-US" dirty="0"/>
                        <a:t>，不行权</a:t>
                      </a:r>
                      <a:endParaRPr lang="en-US" dirty="0"/>
                    </a:p>
                  </a:txBody>
                  <a:tcPr/>
                </a:tc>
                <a:extLst>
                  <a:ext uri="{0D108BD9-81ED-4DB2-BD59-A6C34878D82A}">
                    <a16:rowId xmlns:a16="http://schemas.microsoft.com/office/drawing/2014/main" val="904520035"/>
                  </a:ext>
                </a:extLst>
              </a:tr>
              <a:tr h="633757">
                <a:tc>
                  <a:txBody>
                    <a:bodyPr/>
                    <a:lstStyle/>
                    <a:p>
                      <a:r>
                        <a:rPr lang="zh-CN" altLang="en-US" dirty="0"/>
                        <a:t>买入看跌期权（支出</a:t>
                      </a:r>
                      <a:r>
                        <a:rPr lang="en-US" altLang="zh-CN" dirty="0"/>
                        <a:t>8</a:t>
                      </a:r>
                      <a:r>
                        <a:rPr lang="zh-CN" altLang="en-US" dirty="0"/>
                        <a:t>）</a:t>
                      </a:r>
                      <a:endParaRPr lang="en-US" dirty="0"/>
                    </a:p>
                  </a:txBody>
                  <a:tcPr/>
                </a:tc>
                <a:tc>
                  <a:txBody>
                    <a:bodyPr/>
                    <a:lstStyle/>
                    <a:p>
                      <a:r>
                        <a:rPr lang="zh-CN" altLang="en-US" dirty="0"/>
                        <a:t>以</a:t>
                      </a:r>
                      <a:r>
                        <a:rPr lang="en-US" altLang="zh-CN" dirty="0"/>
                        <a:t>110</a:t>
                      </a:r>
                      <a:r>
                        <a:rPr lang="zh-CN" altLang="en-US" dirty="0"/>
                        <a:t>卖出标的资产（收入</a:t>
                      </a:r>
                      <a:r>
                        <a:rPr lang="en-US" altLang="zh-CN" dirty="0"/>
                        <a:t>110</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以较高的市场价格卖出标的资产（收入市场价格）</a:t>
                      </a:r>
                      <a:endParaRPr lang="en-US" dirty="0"/>
                    </a:p>
                  </a:txBody>
                  <a:tcPr/>
                </a:tc>
                <a:extLst>
                  <a:ext uri="{0D108BD9-81ED-4DB2-BD59-A6C34878D82A}">
                    <a16:rowId xmlns:a16="http://schemas.microsoft.com/office/drawing/2014/main" val="3202299952"/>
                  </a:ext>
                </a:extLst>
              </a:tr>
              <a:tr h="633757">
                <a:tc>
                  <a:txBody>
                    <a:bodyPr/>
                    <a:lstStyle/>
                    <a:p>
                      <a:r>
                        <a:rPr lang="zh-CN" altLang="en-US" dirty="0"/>
                        <a:t>借钱买标的资产（支出</a:t>
                      </a:r>
                      <a:r>
                        <a:rPr lang="en-US" altLang="zh-CN" dirty="0"/>
                        <a:t>100</a:t>
                      </a:r>
                      <a:r>
                        <a:rPr lang="zh-CN" altLang="en-US" dirty="0"/>
                        <a:t>）</a:t>
                      </a:r>
                      <a:endParaRPr lang="en-US" dirty="0"/>
                    </a:p>
                  </a:txBody>
                  <a:tcPr/>
                </a:tc>
                <a:tc>
                  <a:txBody>
                    <a:bodyPr/>
                    <a:lstStyle/>
                    <a:p>
                      <a:r>
                        <a:rPr lang="zh-CN" altLang="en-US" dirty="0"/>
                        <a:t>归还借款</a:t>
                      </a:r>
                      <a:r>
                        <a:rPr lang="en-US" altLang="zh-CN" dirty="0"/>
                        <a:t>108</a:t>
                      </a:r>
                      <a:r>
                        <a:rPr lang="zh-CN" altLang="en-US" dirty="0"/>
                        <a:t>（不考虑利息）（支出</a:t>
                      </a:r>
                      <a:r>
                        <a:rPr lang="en-US" altLang="zh-CN" dirty="0"/>
                        <a:t>108</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归还借款</a:t>
                      </a:r>
                      <a:r>
                        <a:rPr lang="en-US" altLang="zh-CN" dirty="0"/>
                        <a:t>108</a:t>
                      </a:r>
                      <a:r>
                        <a:rPr lang="zh-CN" altLang="en-US" dirty="0"/>
                        <a:t>（不考虑利息）（支出</a:t>
                      </a:r>
                      <a:r>
                        <a:rPr lang="en-US" altLang="zh-CN" dirty="0"/>
                        <a:t>108</a:t>
                      </a:r>
                      <a:r>
                        <a:rPr lang="zh-CN" altLang="en-US" dirty="0"/>
                        <a:t>）</a:t>
                      </a:r>
                      <a:endParaRPr lang="en-US" dirty="0"/>
                    </a:p>
                  </a:txBody>
                  <a:tcPr/>
                </a:tc>
                <a:extLst>
                  <a:ext uri="{0D108BD9-81ED-4DB2-BD59-A6C34878D82A}">
                    <a16:rowId xmlns:a16="http://schemas.microsoft.com/office/drawing/2014/main" val="1591753682"/>
                  </a:ext>
                </a:extLst>
              </a:tr>
              <a:tr h="367177">
                <a:tc>
                  <a:txBody>
                    <a:bodyPr/>
                    <a:lstStyle/>
                    <a:p>
                      <a:r>
                        <a:rPr lang="zh-CN" altLang="en-US" dirty="0"/>
                        <a:t>借入</a:t>
                      </a:r>
                      <a:r>
                        <a:rPr lang="en-US" altLang="zh-CN" dirty="0"/>
                        <a:t>108</a:t>
                      </a:r>
                      <a:r>
                        <a:rPr lang="zh-CN" altLang="en-US" dirty="0"/>
                        <a:t>（收入</a:t>
                      </a:r>
                      <a:r>
                        <a:rPr lang="en-US" altLang="zh-CN" dirty="0"/>
                        <a:t>108</a:t>
                      </a:r>
                      <a:r>
                        <a:rPr lang="zh-CN" altLang="en-US" dirty="0"/>
                        <a:t>）</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899959606"/>
                  </a:ext>
                </a:extLst>
              </a:tr>
              <a:tr h="633757">
                <a:tc>
                  <a:txBody>
                    <a:bodyPr/>
                    <a:lstStyle/>
                    <a:p>
                      <a:r>
                        <a:rPr lang="zh-CN" altLang="en-US" dirty="0"/>
                        <a:t>期初支付为</a:t>
                      </a:r>
                      <a:r>
                        <a:rPr lang="en-US" altLang="zh-CN" dirty="0"/>
                        <a:t>0</a:t>
                      </a:r>
                      <a:endParaRPr lang="en-US" dirty="0"/>
                    </a:p>
                  </a:txBody>
                  <a:tcPr/>
                </a:tc>
                <a:tc>
                  <a:txBody>
                    <a:bodyPr/>
                    <a:lstStyle/>
                    <a:p>
                      <a:r>
                        <a:rPr lang="zh-CN" altLang="en-US" dirty="0"/>
                        <a:t>期末流入：</a:t>
                      </a:r>
                      <a:r>
                        <a:rPr lang="en-US" altLang="zh-CN" dirty="0"/>
                        <a:t>110-108=2</a:t>
                      </a:r>
                      <a:endParaRPr lang="en-US" dirty="0"/>
                    </a:p>
                  </a:txBody>
                  <a:tcPr/>
                </a:tc>
                <a:tc>
                  <a:txBody>
                    <a:bodyPr/>
                    <a:lstStyle/>
                    <a:p>
                      <a:r>
                        <a:rPr lang="zh-CN" altLang="en-US" dirty="0"/>
                        <a:t>期末流入：市场价格</a:t>
                      </a:r>
                      <a:r>
                        <a:rPr lang="en-US" altLang="zh-CN" dirty="0"/>
                        <a:t>-108&gt;2</a:t>
                      </a:r>
                      <a:endParaRPr lang="en-US" dirty="0"/>
                    </a:p>
                  </a:txBody>
                  <a:tcPr/>
                </a:tc>
                <a:extLst>
                  <a:ext uri="{0D108BD9-81ED-4DB2-BD59-A6C34878D82A}">
                    <a16:rowId xmlns:a16="http://schemas.microsoft.com/office/drawing/2014/main" val="1127344454"/>
                  </a:ext>
                </a:extLst>
              </a:tr>
            </a:tbl>
          </a:graphicData>
        </a:graphic>
      </p:graphicFrame>
    </p:spTree>
    <p:extLst>
      <p:ext uri="{BB962C8B-B14F-4D97-AF65-F5344CB8AC3E}">
        <p14:creationId xmlns:p14="http://schemas.microsoft.com/office/powerpoint/2010/main" val="200412658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4FA6985E-1C56-7293-CF84-CF19BE6EA854}"/>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5BDF9502-66CD-413D-8520-4D1C323CE5E9}"/>
              </a:ext>
            </a:extLst>
          </p:cNvPr>
          <p:cNvSpPr>
            <a:spLocks noGrp="1"/>
          </p:cNvSpPr>
          <p:nvPr>
            <p:ph type="title"/>
          </p:nvPr>
        </p:nvSpPr>
        <p:spPr>
          <a:xfrm>
            <a:off x="1024128" y="585216"/>
            <a:ext cx="9720072" cy="1499616"/>
          </a:xfrm>
        </p:spPr>
        <p:txBody>
          <a:bodyPr>
            <a:normAutofit fontScale="90000"/>
          </a:bodyPr>
          <a:lstStyle/>
          <a:p>
            <a:r>
              <a:rPr lang="en-US" sz="4900" dirty="0"/>
              <a:t>Pricing and valuation of option</a:t>
            </a:r>
            <a:br>
              <a:rPr lang="en-US" dirty="0"/>
            </a:br>
            <a:r>
              <a:rPr lang="en-US" sz="4000" dirty="0"/>
              <a:t>replication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7E1B7FB-E947-43DA-9214-B8D6B6FAD3D3}"/>
              </a:ext>
            </a:extLst>
          </p:cNvPr>
          <p:cNvSpPr>
            <a:spLocks noGrp="1"/>
          </p:cNvSpPr>
          <p:nvPr>
            <p:ph idx="1"/>
          </p:nvPr>
        </p:nvSpPr>
        <p:spPr>
          <a:xfrm>
            <a:off x="1024128" y="2286000"/>
            <a:ext cx="9720073" cy="4023360"/>
          </a:xfrm>
        </p:spPr>
        <p:txBody>
          <a:bodyPr>
            <a:normAutofit/>
          </a:bodyPr>
          <a:lstStyle/>
          <a:p>
            <a:r>
              <a:rPr lang="en-US" sz="2000" dirty="0"/>
              <a:t>In order to replicate the call option at contract inception (t = 0), </a:t>
            </a:r>
            <a:r>
              <a:rPr lang="en-US" sz="2000" dirty="0">
                <a:solidFill>
                  <a:srgbClr val="FF0000"/>
                </a:solidFill>
              </a:rPr>
              <a:t>we also must borrow at the risk-free rate, r, and use the proceeds to purchase the underlying at price of S0.</a:t>
            </a:r>
          </a:p>
          <a:p>
            <a:r>
              <a:rPr lang="en-US" sz="2000" b="1" dirty="0"/>
              <a:t>Exercise </a:t>
            </a:r>
            <a:r>
              <a:rPr lang="en-US" sz="2000" dirty="0"/>
              <a:t>(</a:t>
            </a:r>
            <a:r>
              <a:rPr lang="en-US" sz="2000" i="1" dirty="0"/>
              <a:t>ST </a:t>
            </a:r>
            <a:r>
              <a:rPr lang="en-US" sz="2000" dirty="0"/>
              <a:t>&gt; </a:t>
            </a:r>
            <a:r>
              <a:rPr lang="en-US" sz="2000" i="1" dirty="0"/>
              <a:t>X</a:t>
            </a:r>
            <a:r>
              <a:rPr lang="en-US" sz="2000" dirty="0"/>
              <a:t>): Sell the underlying for </a:t>
            </a:r>
            <a:r>
              <a:rPr lang="en-US" sz="2000" i="1" dirty="0"/>
              <a:t>ST </a:t>
            </a:r>
            <a:r>
              <a:rPr lang="en-US" sz="2000" dirty="0"/>
              <a:t>and use the proceeds to repay </a:t>
            </a:r>
            <a:r>
              <a:rPr lang="en-US" sz="2000" i="1" dirty="0"/>
              <a:t>X</a:t>
            </a:r>
            <a:r>
              <a:rPr lang="en-US" sz="2000" dirty="0"/>
              <a:t>.</a:t>
            </a:r>
          </a:p>
          <a:p>
            <a:r>
              <a:rPr lang="en-US" sz="2000" b="1" dirty="0"/>
              <a:t>No exercise </a:t>
            </a:r>
            <a:r>
              <a:rPr lang="en-US" sz="2000" dirty="0"/>
              <a:t>(</a:t>
            </a:r>
            <a:r>
              <a:rPr lang="en-US" sz="2000" i="1" dirty="0"/>
              <a:t>ST </a:t>
            </a:r>
            <a:r>
              <a:rPr lang="en-US" sz="2000" dirty="0"/>
              <a:t>&lt; </a:t>
            </a:r>
            <a:r>
              <a:rPr lang="en-US" sz="2000" i="1" dirty="0"/>
              <a:t>X</a:t>
            </a:r>
            <a:r>
              <a:rPr lang="en-US" sz="2000" dirty="0"/>
              <a:t>): No settlement is required.</a:t>
            </a:r>
          </a:p>
          <a:p>
            <a:r>
              <a:rPr lang="en-US" sz="2000" dirty="0"/>
              <a:t>The non-linear payoff profile of an option requires that the replicating transaction be adjusted as this likelihood changes.</a:t>
            </a:r>
          </a:p>
          <a:p>
            <a:r>
              <a:rPr lang="en-US" sz="2000" dirty="0"/>
              <a:t>In order to replicate the put option at contract inception (t = 0), </a:t>
            </a:r>
            <a:r>
              <a:rPr lang="en-US" sz="2000" dirty="0">
                <a:solidFill>
                  <a:srgbClr val="FF0000"/>
                </a:solidFill>
              </a:rPr>
              <a:t>we must sell the underlying short at a price of S0 and lend the proceeds at the risk-free rate, r.</a:t>
            </a:r>
          </a:p>
          <a:p>
            <a:r>
              <a:rPr lang="en-US" sz="2000" b="1" dirty="0"/>
              <a:t>Exercise </a:t>
            </a:r>
            <a:r>
              <a:rPr lang="en-US" sz="2000" dirty="0"/>
              <a:t>(</a:t>
            </a:r>
            <a:r>
              <a:rPr lang="en-US" sz="2000" i="1" dirty="0"/>
              <a:t>ST </a:t>
            </a:r>
            <a:r>
              <a:rPr lang="en-US" sz="2000" dirty="0"/>
              <a:t>&lt; </a:t>
            </a:r>
            <a:r>
              <a:rPr lang="en-US" sz="2000" i="1" dirty="0"/>
              <a:t>X</a:t>
            </a:r>
            <a:r>
              <a:rPr lang="en-US" sz="2000" dirty="0"/>
              <a:t>): Purchase the underlying for ST from the proceeds of the risk-free loan.</a:t>
            </a:r>
          </a:p>
          <a:p>
            <a:pPr marL="0" indent="0">
              <a:buNone/>
            </a:pPr>
            <a:r>
              <a:rPr lang="en-US" sz="2000" dirty="0"/>
              <a:t>  </a:t>
            </a:r>
            <a:r>
              <a:rPr lang="en-US" sz="2000" b="1" dirty="0"/>
              <a:t>No exercise </a:t>
            </a:r>
            <a:r>
              <a:rPr lang="en-US" sz="2000" dirty="0"/>
              <a:t>(</a:t>
            </a:r>
            <a:r>
              <a:rPr lang="en-US" sz="2000" i="1" dirty="0"/>
              <a:t>ST </a:t>
            </a:r>
            <a:r>
              <a:rPr lang="en-US" sz="2000" dirty="0"/>
              <a:t>&gt; </a:t>
            </a:r>
            <a:r>
              <a:rPr lang="en-US" sz="2000" i="1" dirty="0"/>
              <a:t>X</a:t>
            </a:r>
            <a:r>
              <a:rPr lang="en-US" sz="2000" dirty="0"/>
              <a:t>): No settlement is required.</a:t>
            </a:r>
          </a:p>
        </p:txBody>
      </p:sp>
    </p:spTree>
    <p:extLst>
      <p:ext uri="{BB962C8B-B14F-4D97-AF65-F5344CB8AC3E}">
        <p14:creationId xmlns:p14="http://schemas.microsoft.com/office/powerpoint/2010/main" val="84787855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52114-652A-4961-9A9D-8C70BD6BAFDE}"/>
              </a:ext>
            </a:extLst>
          </p:cNvPr>
          <p:cNvSpPr>
            <a:spLocks noGrp="1"/>
          </p:cNvSpPr>
          <p:nvPr>
            <p:ph type="title"/>
          </p:nvPr>
        </p:nvSpPr>
        <p:spPr>
          <a:xfrm>
            <a:off x="1024128" y="585216"/>
            <a:ext cx="9720072" cy="1499616"/>
          </a:xfrm>
        </p:spPr>
        <p:txBody>
          <a:bodyPr>
            <a:normAutofit fontScale="90000"/>
          </a:bodyPr>
          <a:lstStyle/>
          <a:p>
            <a:r>
              <a:rPr lang="en-US" sz="4900" dirty="0"/>
              <a:t>Pricing and valuation of option</a:t>
            </a:r>
            <a:br>
              <a:rPr lang="en-US" dirty="0"/>
            </a:br>
            <a:r>
              <a:rPr lang="en-US" sz="4000" dirty="0"/>
              <a:t>factors affect option value</a:t>
            </a:r>
          </a:p>
        </p:txBody>
      </p:sp>
      <p:graphicFrame>
        <p:nvGraphicFramePr>
          <p:cNvPr id="4" name="Content Placeholder 3">
            <a:extLst>
              <a:ext uri="{FF2B5EF4-FFF2-40B4-BE49-F238E27FC236}">
                <a16:creationId xmlns:a16="http://schemas.microsoft.com/office/drawing/2014/main" id="{15319B04-5FF7-41F8-8BB5-EA4D1C4B5F98}"/>
              </a:ext>
            </a:extLst>
          </p:cNvPr>
          <p:cNvGraphicFramePr>
            <a:graphicFrameLocks noGrp="1"/>
          </p:cNvGraphicFramePr>
          <p:nvPr>
            <p:ph idx="1"/>
            <p:extLst>
              <p:ext uri="{D42A27DB-BD31-4B8C-83A1-F6EECF244321}">
                <p14:modId xmlns:p14="http://schemas.microsoft.com/office/powerpoint/2010/main" val="3163210715"/>
              </p:ext>
            </p:extLst>
          </p:nvPr>
        </p:nvGraphicFramePr>
        <p:xfrm>
          <a:off x="1172803" y="2286000"/>
          <a:ext cx="9422531" cy="4022729"/>
        </p:xfrm>
        <a:graphic>
          <a:graphicData uri="http://schemas.openxmlformats.org/drawingml/2006/table">
            <a:tbl>
              <a:tblPr firstRow="1" bandRow="1">
                <a:tableStyleId>{5C22544A-7EE6-4342-B048-85BDC9FD1C3A}</a:tableStyleId>
              </a:tblPr>
              <a:tblGrid>
                <a:gridCol w="4217199">
                  <a:extLst>
                    <a:ext uri="{9D8B030D-6E8A-4147-A177-3AD203B41FA5}">
                      <a16:colId xmlns:a16="http://schemas.microsoft.com/office/drawing/2014/main" val="3242059089"/>
                    </a:ext>
                  </a:extLst>
                </a:gridCol>
                <a:gridCol w="2677888">
                  <a:extLst>
                    <a:ext uri="{9D8B030D-6E8A-4147-A177-3AD203B41FA5}">
                      <a16:colId xmlns:a16="http://schemas.microsoft.com/office/drawing/2014/main" val="390945298"/>
                    </a:ext>
                  </a:extLst>
                </a:gridCol>
                <a:gridCol w="2527444">
                  <a:extLst>
                    <a:ext uri="{9D8B030D-6E8A-4147-A177-3AD203B41FA5}">
                      <a16:colId xmlns:a16="http://schemas.microsoft.com/office/drawing/2014/main" val="567103228"/>
                    </a:ext>
                  </a:extLst>
                </a:gridCol>
              </a:tblGrid>
              <a:tr h="523669">
                <a:tc>
                  <a:txBody>
                    <a:bodyPr/>
                    <a:lstStyle/>
                    <a:p>
                      <a:r>
                        <a:rPr lang="en-US" sz="2300"/>
                        <a:t>Factor</a:t>
                      </a:r>
                    </a:p>
                  </a:txBody>
                  <a:tcPr marL="119016" marR="119016" marT="59508" marB="59508"/>
                </a:tc>
                <a:tc>
                  <a:txBody>
                    <a:bodyPr/>
                    <a:lstStyle/>
                    <a:p>
                      <a:r>
                        <a:rPr lang="en-US" sz="2300"/>
                        <a:t>Call value</a:t>
                      </a:r>
                    </a:p>
                  </a:txBody>
                  <a:tcPr marL="119016" marR="119016" marT="59508" marB="59508"/>
                </a:tc>
                <a:tc>
                  <a:txBody>
                    <a:bodyPr/>
                    <a:lstStyle/>
                    <a:p>
                      <a:r>
                        <a:rPr lang="en-US" sz="2300"/>
                        <a:t>Put value</a:t>
                      </a:r>
                    </a:p>
                  </a:txBody>
                  <a:tcPr marL="119016" marR="119016" marT="59508" marB="59508"/>
                </a:tc>
                <a:extLst>
                  <a:ext uri="{0D108BD9-81ED-4DB2-BD59-A6C34878D82A}">
                    <a16:rowId xmlns:a16="http://schemas.microsoft.com/office/drawing/2014/main" val="3827641853"/>
                  </a:ext>
                </a:extLst>
              </a:tr>
              <a:tr h="523669">
                <a:tc>
                  <a:txBody>
                    <a:bodyPr/>
                    <a:lstStyle/>
                    <a:p>
                      <a:r>
                        <a:rPr lang="en-US" sz="2300"/>
                        <a:t>Value of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809832849"/>
                  </a:ext>
                </a:extLst>
              </a:tr>
              <a:tr h="523669">
                <a:tc>
                  <a:txBody>
                    <a:bodyPr/>
                    <a:lstStyle/>
                    <a:p>
                      <a:r>
                        <a:rPr lang="en-US" sz="2300"/>
                        <a:t>Exercise price</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470236016"/>
                  </a:ext>
                </a:extLst>
              </a:tr>
              <a:tr h="523669">
                <a:tc>
                  <a:txBody>
                    <a:bodyPr/>
                    <a:lstStyle/>
                    <a:p>
                      <a:r>
                        <a:rPr lang="en-US" sz="2300"/>
                        <a:t>Time to expiration</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493638636"/>
                  </a:ext>
                </a:extLst>
              </a:tr>
              <a:tr h="523669">
                <a:tc>
                  <a:txBody>
                    <a:bodyPr/>
                    <a:lstStyle/>
                    <a:p>
                      <a:r>
                        <a:rPr lang="en-US" sz="2300"/>
                        <a:t>Risk free interest rate</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1187448362"/>
                  </a:ext>
                </a:extLst>
              </a:tr>
              <a:tr h="523669">
                <a:tc>
                  <a:txBody>
                    <a:bodyPr/>
                    <a:lstStyle/>
                    <a:p>
                      <a:r>
                        <a:rPr lang="en-US" sz="2300"/>
                        <a:t>Volatility of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3916519887"/>
                  </a:ext>
                </a:extLst>
              </a:tr>
              <a:tr h="880715">
                <a:tc>
                  <a:txBody>
                    <a:bodyPr/>
                    <a:lstStyle/>
                    <a:p>
                      <a:r>
                        <a:rPr lang="en-US" sz="2300"/>
                        <a:t>Income/cost related to owning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2275587916"/>
                  </a:ext>
                </a:extLst>
              </a:tr>
            </a:tbl>
          </a:graphicData>
        </a:graphic>
      </p:graphicFrame>
    </p:spTree>
    <p:extLst>
      <p:ext uri="{BB962C8B-B14F-4D97-AF65-F5344CB8AC3E}">
        <p14:creationId xmlns:p14="http://schemas.microsoft.com/office/powerpoint/2010/main" val="228999432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52B52-E3D8-44FC-820D-BCB2C91FBC43}"/>
              </a:ext>
            </a:extLst>
          </p:cNvPr>
          <p:cNvSpPr>
            <a:spLocks noGrp="1"/>
          </p:cNvSpPr>
          <p:nvPr>
            <p:ph type="title"/>
          </p:nvPr>
        </p:nvSpPr>
        <p:spPr>
          <a:xfrm>
            <a:off x="1024128" y="585216"/>
            <a:ext cx="8018272" cy="1499616"/>
          </a:xfrm>
        </p:spPr>
        <p:txBody>
          <a:bodyPr>
            <a:normAutofit/>
          </a:bodyPr>
          <a:lstStyle/>
          <a:p>
            <a:r>
              <a:rPr lang="en-US"/>
              <a:t>practices</a:t>
            </a:r>
            <a:endParaRPr lang="en-US" dirty="0"/>
          </a:p>
        </p:txBody>
      </p:sp>
      <p:sp>
        <p:nvSpPr>
          <p:cNvPr id="3" name="Content Placeholder 2">
            <a:extLst>
              <a:ext uri="{FF2B5EF4-FFF2-40B4-BE49-F238E27FC236}">
                <a16:creationId xmlns:a16="http://schemas.microsoft.com/office/drawing/2014/main" id="{1341981F-2630-4898-85C0-355DF4AB0D96}"/>
              </a:ext>
            </a:extLst>
          </p:cNvPr>
          <p:cNvSpPr>
            <a:spLocks noGrp="1"/>
          </p:cNvSpPr>
          <p:nvPr>
            <p:ph idx="1"/>
          </p:nvPr>
        </p:nvSpPr>
        <p:spPr>
          <a:xfrm>
            <a:off x="1024128" y="2286000"/>
            <a:ext cx="8018271" cy="4023360"/>
          </a:xfrm>
        </p:spPr>
        <p:txBody>
          <a:bodyPr>
            <a:normAutofit/>
          </a:bodyPr>
          <a:lstStyle/>
          <a:p>
            <a:r>
              <a:rPr lang="en-US" sz="1500"/>
              <a:t>The </a:t>
            </a:r>
            <a:r>
              <a:rPr lang="en-US" sz="1500" err="1"/>
              <a:t>Viswan</a:t>
            </a:r>
            <a:r>
              <a:rPr lang="en-US" sz="1500"/>
              <a:t> Family Office (VFO) owns non-dividend-paying shares of </a:t>
            </a:r>
            <a:r>
              <a:rPr lang="en-US" sz="1500" err="1"/>
              <a:t>Biomian</a:t>
            </a:r>
            <a:r>
              <a:rPr lang="en-US" sz="1500"/>
              <a:t> Limited that are currently priced (S0) at INR 295 per share. VFO’s CIO is considering an offer to sell shares at a forward price (F0(T)) of INR 300.84 per share in six months based on a risk-free rate of 4%. You have been asked to advise on the purchase of a put option or the sale of a call option with an exercise price (X) equal to the forward price (F0(T)) as alternatives to a forward share sale.</a:t>
            </a:r>
          </a:p>
          <a:p>
            <a:r>
              <a:rPr lang="en-US" sz="1500"/>
              <a:t>1.VFO is considering the purchase of the put option to hedge against a decline in </a:t>
            </a:r>
            <a:r>
              <a:rPr lang="en-US" sz="1500" err="1"/>
              <a:t>Biomian’s</a:t>
            </a:r>
            <a:r>
              <a:rPr lang="en-US" sz="1500"/>
              <a:t> share price. Which of the following statements best characterizes the trade-off between the put and the forward based on no-arbitrage pricing?</a:t>
            </a:r>
          </a:p>
          <a:p>
            <a:r>
              <a:rPr lang="en-US" sz="1500"/>
              <a:t>A. The gain on the forward sale will equal the purchased put option’s profit at maturity provided the put option ends up in the money at maturity.</a:t>
            </a:r>
          </a:p>
          <a:p>
            <a:r>
              <a:rPr lang="en-US" sz="1500"/>
              <a:t>B. The loss on the forward sale will exceed the loss on the purchased put at maturity if </a:t>
            </a:r>
            <a:r>
              <a:rPr lang="en-US" sz="1500" err="1"/>
              <a:t>Biomian’s</a:t>
            </a:r>
            <a:r>
              <a:rPr lang="en-US" sz="1500"/>
              <a:t> share price exceeds the forward price by more than the initial put premium paid.</a:t>
            </a:r>
          </a:p>
          <a:p>
            <a:r>
              <a:rPr lang="en-US" sz="1500"/>
              <a:t>C. We do not have enough information to answer this question, since we do not know the time value of the option at maturity.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423284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C6A57-F188-4144-ADC6-7BB9158EF8C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5BEA8021-1278-401D-98AB-F5755971DFAF}"/>
              </a:ext>
            </a:extLst>
          </p:cNvPr>
          <p:cNvSpPr>
            <a:spLocks noGrp="1"/>
          </p:cNvSpPr>
          <p:nvPr>
            <p:ph idx="1"/>
          </p:nvPr>
        </p:nvSpPr>
        <p:spPr>
          <a:xfrm>
            <a:off x="1024128" y="2286000"/>
            <a:ext cx="8018271" cy="4023360"/>
          </a:xfrm>
        </p:spPr>
        <p:txBody>
          <a:bodyPr>
            <a:normAutofit/>
          </a:bodyPr>
          <a:lstStyle/>
          <a:p>
            <a:r>
              <a:rPr lang="en-US" sz="1700" b="1"/>
              <a:t>2. </a:t>
            </a:r>
            <a:r>
              <a:rPr lang="en-US" sz="1700"/>
              <a:t>In comparing the sold call and purchased put strategies at the forward price, VFO’s CIO is concerned about how an immediate increase in the volatility of the underlying </a:t>
            </a:r>
            <a:r>
              <a:rPr lang="en-US" sz="1700" err="1"/>
              <a:t>Biomian</a:t>
            </a:r>
            <a:r>
              <a:rPr lang="en-US" sz="1700"/>
              <a:t> shares might affect option value. Which of the following statements about this volatility change and its effect on strategy is most accurate?</a:t>
            </a:r>
          </a:p>
          <a:p>
            <a:r>
              <a:rPr lang="en-US" sz="1700"/>
              <a:t>A. An increase in the volatility of the underlying shares has the same effect on call and put option values, so this change should not affect VFO’s strategy decision.</a:t>
            </a:r>
          </a:p>
          <a:p>
            <a:r>
              <a:rPr lang="en-US" sz="1700"/>
              <a:t>B. Since changes in the volatility of the underlying shares have the opposite effect on put versus call options, this change will increase the attractiveness of the put strategy versus the call strategy.</a:t>
            </a:r>
          </a:p>
          <a:p>
            <a:r>
              <a:rPr lang="en-US" sz="1700"/>
              <a:t>C. An increase in the volatility of the underlying shares will increase both the cost of the purchased put strategy and the premium received on the sold call strategy, so this change will increase the attractiveness of the call strategy versus the put strategy.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89614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5A552-9B48-4435-B638-CAF3B1BC6D32}"/>
              </a:ext>
            </a:extLst>
          </p:cNvPr>
          <p:cNvSpPr>
            <a:spLocks noGrp="1"/>
          </p:cNvSpPr>
          <p:nvPr>
            <p:ph type="title"/>
          </p:nvPr>
        </p:nvSpPr>
        <p:spPr>
          <a:xfrm>
            <a:off x="1024128" y="585216"/>
            <a:ext cx="8018272" cy="1499616"/>
          </a:xfrm>
        </p:spPr>
        <p:txBody>
          <a:bodyPr>
            <a:normAutofit/>
          </a:bodyPr>
          <a:lstStyle/>
          <a:p>
            <a:r>
              <a:rPr lang="en-US"/>
              <a:t>Put-call parity</a:t>
            </a:r>
          </a:p>
        </p:txBody>
      </p:sp>
      <p:sp>
        <p:nvSpPr>
          <p:cNvPr id="3" name="Content Placeholder 2">
            <a:extLst>
              <a:ext uri="{FF2B5EF4-FFF2-40B4-BE49-F238E27FC236}">
                <a16:creationId xmlns:a16="http://schemas.microsoft.com/office/drawing/2014/main" id="{B56813C7-895A-4FEC-8D55-69F092130C9B}"/>
              </a:ext>
            </a:extLst>
          </p:cNvPr>
          <p:cNvSpPr>
            <a:spLocks noGrp="1"/>
          </p:cNvSpPr>
          <p:nvPr>
            <p:ph idx="1"/>
          </p:nvPr>
        </p:nvSpPr>
        <p:spPr>
          <a:xfrm>
            <a:off x="1024128" y="2286000"/>
            <a:ext cx="8018271" cy="4023360"/>
          </a:xfrm>
        </p:spPr>
        <p:txBody>
          <a:bodyPr>
            <a:normAutofit/>
          </a:bodyPr>
          <a:lstStyle/>
          <a:p>
            <a:r>
              <a:rPr lang="en-US" sz="2000" dirty="0"/>
              <a:t>Put–call parity establishes a relationship that allows the price of a call option to be derived from the price of a put option with the same underlying details and vice versa.</a:t>
            </a:r>
          </a:p>
          <a:p>
            <a:r>
              <a:rPr lang="en-US" sz="2000" dirty="0"/>
              <a:t>Put–call parity holds for </a:t>
            </a:r>
            <a:r>
              <a:rPr lang="en-US" sz="2000" dirty="0">
                <a:solidFill>
                  <a:srgbClr val="FF0000"/>
                </a:solidFill>
              </a:rPr>
              <a:t>European</a:t>
            </a:r>
            <a:r>
              <a:rPr lang="en-US" sz="2000" dirty="0"/>
              <a:t> options with the </a:t>
            </a:r>
            <a:r>
              <a:rPr lang="en-US" sz="2000" dirty="0">
                <a:solidFill>
                  <a:srgbClr val="FF0000"/>
                </a:solidFill>
              </a:rPr>
              <a:t>same exercise price </a:t>
            </a:r>
            <a:r>
              <a:rPr lang="en-US" sz="2000" dirty="0"/>
              <a:t>and </a:t>
            </a:r>
            <a:r>
              <a:rPr lang="en-US" sz="2000" dirty="0">
                <a:solidFill>
                  <a:srgbClr val="FF0000"/>
                </a:solidFill>
              </a:rPr>
              <a:t>expiration date, </a:t>
            </a:r>
            <a:r>
              <a:rPr lang="en-US" sz="2000" dirty="0"/>
              <a:t>representing a no-arbitrage relationship between put option, call option, underlying asset, and risk-free asset prices.</a:t>
            </a:r>
          </a:p>
          <a:p>
            <a:r>
              <a:rPr lang="en-US" sz="2000" dirty="0">
                <a:solidFill>
                  <a:srgbClr val="FF0000"/>
                </a:solidFill>
              </a:rPr>
              <a:t>P</a:t>
            </a:r>
            <a:r>
              <a:rPr lang="en-US" sz="2000" baseline="-25000" dirty="0">
                <a:solidFill>
                  <a:srgbClr val="FF0000"/>
                </a:solidFill>
              </a:rPr>
              <a:t>0</a:t>
            </a:r>
            <a:r>
              <a:rPr lang="en-US" sz="2000" dirty="0">
                <a:solidFill>
                  <a:srgbClr val="FF0000"/>
                </a:solidFill>
              </a:rPr>
              <a:t>+S</a:t>
            </a:r>
            <a:r>
              <a:rPr lang="en-US" sz="2000" baseline="-25000" dirty="0">
                <a:solidFill>
                  <a:srgbClr val="FF0000"/>
                </a:solidFill>
              </a:rPr>
              <a:t>0 </a:t>
            </a:r>
            <a:r>
              <a:rPr lang="en-US" sz="2000" dirty="0">
                <a:solidFill>
                  <a:srgbClr val="FF0000"/>
                </a:solidFill>
              </a:rPr>
              <a:t>=C</a:t>
            </a:r>
            <a:r>
              <a:rPr lang="en-US" sz="2000" baseline="-25000" dirty="0">
                <a:solidFill>
                  <a:srgbClr val="FF0000"/>
                </a:solidFill>
              </a:rPr>
              <a:t>0</a:t>
            </a:r>
            <a:r>
              <a:rPr lang="en-US" sz="2000" dirty="0">
                <a:solidFill>
                  <a:srgbClr val="FF0000"/>
                </a:solidFill>
              </a:rPr>
              <a:t>+X/(1+r)</a:t>
            </a:r>
            <a:r>
              <a:rPr lang="en-US" sz="2000" baseline="30000" dirty="0">
                <a:solidFill>
                  <a:srgbClr val="FF0000"/>
                </a:solidFill>
              </a:rPr>
              <a:t>T</a:t>
            </a:r>
          </a:p>
          <a:p>
            <a:r>
              <a:rPr lang="en-US" sz="2000" dirty="0"/>
              <a:t>This strategy of holding an underlying asset and purchasing a put on the same asset is sometimes called a </a:t>
            </a:r>
            <a:r>
              <a:rPr lang="en-US" sz="2000" dirty="0">
                <a:solidFill>
                  <a:srgbClr val="FF0000"/>
                </a:solidFill>
              </a:rPr>
              <a:t>protective put</a:t>
            </a:r>
            <a:r>
              <a:rPr lang="en-US" sz="2000" dirty="0"/>
              <a:t>.</a:t>
            </a:r>
          </a:p>
          <a:p>
            <a:r>
              <a:rPr lang="en-US" sz="2000" dirty="0"/>
              <a:t>The combination of a purchased call and a risk-free bond is known as a </a:t>
            </a:r>
            <a:r>
              <a:rPr lang="en-US" sz="2000" dirty="0">
                <a:solidFill>
                  <a:srgbClr val="FF0000"/>
                </a:solidFill>
              </a:rPr>
              <a:t>fiduciary call</a:t>
            </a:r>
            <a:r>
              <a:rPr lang="en-US" sz="2000" dirty="0"/>
              <a:t>.</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2705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8" y="585216"/>
            <a:ext cx="6519671" cy="1499616"/>
          </a:xfrm>
        </p:spPr>
        <p:txBody>
          <a:bodyPr>
            <a:normAutofit/>
          </a:bodyPr>
          <a:lstStyle/>
          <a:p>
            <a:r>
              <a:rPr lang="en-US" sz="4800" dirty="0"/>
              <a:t>Futures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u="sng" dirty="0">
                <a:solidFill>
                  <a:srgbClr val="FF0000"/>
                </a:solidFill>
              </a:rPr>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45D341F0-32B3-CBAD-7D67-3294B55F2A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80005891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1FAE3-1445-447B-A93D-E9CE6BC4F8F4}"/>
              </a:ext>
            </a:extLst>
          </p:cNvPr>
          <p:cNvSpPr>
            <a:spLocks noGrp="1"/>
          </p:cNvSpPr>
          <p:nvPr>
            <p:ph type="title"/>
          </p:nvPr>
        </p:nvSpPr>
        <p:spPr>
          <a:xfrm>
            <a:off x="1024128" y="585216"/>
            <a:ext cx="9720072" cy="1499616"/>
          </a:xfrm>
        </p:spPr>
        <p:txBody>
          <a:bodyPr>
            <a:normAutofit/>
          </a:bodyPr>
          <a:lstStyle/>
          <a:p>
            <a:r>
              <a:rPr lang="en-US"/>
              <a:t>Put-call parity</a:t>
            </a:r>
          </a:p>
        </p:txBody>
      </p:sp>
      <p:graphicFrame>
        <p:nvGraphicFramePr>
          <p:cNvPr id="4" name="Content Placeholder 3">
            <a:extLst>
              <a:ext uri="{FF2B5EF4-FFF2-40B4-BE49-F238E27FC236}">
                <a16:creationId xmlns:a16="http://schemas.microsoft.com/office/drawing/2014/main" id="{156D8130-1928-48AA-B4F6-114A36572DEA}"/>
              </a:ext>
            </a:extLst>
          </p:cNvPr>
          <p:cNvGraphicFramePr>
            <a:graphicFrameLocks noGrp="1"/>
          </p:cNvGraphicFramePr>
          <p:nvPr>
            <p:ph idx="1"/>
            <p:extLst>
              <p:ext uri="{D42A27DB-BD31-4B8C-83A1-F6EECF244321}">
                <p14:modId xmlns:p14="http://schemas.microsoft.com/office/powerpoint/2010/main" val="3135680458"/>
              </p:ext>
            </p:extLst>
          </p:nvPr>
        </p:nvGraphicFramePr>
        <p:xfrm>
          <a:off x="1023938" y="2304983"/>
          <a:ext cx="9720265" cy="3984759"/>
        </p:xfrm>
        <a:graphic>
          <a:graphicData uri="http://schemas.openxmlformats.org/drawingml/2006/table">
            <a:tbl>
              <a:tblPr firstRow="1" bandRow="1">
                <a:tableStyleId>{5C22544A-7EE6-4342-B048-85BDC9FD1C3A}</a:tableStyleId>
              </a:tblPr>
              <a:tblGrid>
                <a:gridCol w="3603256">
                  <a:extLst>
                    <a:ext uri="{9D8B030D-6E8A-4147-A177-3AD203B41FA5}">
                      <a16:colId xmlns:a16="http://schemas.microsoft.com/office/drawing/2014/main" val="783040173"/>
                    </a:ext>
                  </a:extLst>
                </a:gridCol>
                <a:gridCol w="1993455">
                  <a:extLst>
                    <a:ext uri="{9D8B030D-6E8A-4147-A177-3AD203B41FA5}">
                      <a16:colId xmlns:a16="http://schemas.microsoft.com/office/drawing/2014/main" val="550478369"/>
                    </a:ext>
                  </a:extLst>
                </a:gridCol>
                <a:gridCol w="2130099">
                  <a:extLst>
                    <a:ext uri="{9D8B030D-6E8A-4147-A177-3AD203B41FA5}">
                      <a16:colId xmlns:a16="http://schemas.microsoft.com/office/drawing/2014/main" val="1492920634"/>
                    </a:ext>
                  </a:extLst>
                </a:gridCol>
                <a:gridCol w="1993455">
                  <a:extLst>
                    <a:ext uri="{9D8B030D-6E8A-4147-A177-3AD203B41FA5}">
                      <a16:colId xmlns:a16="http://schemas.microsoft.com/office/drawing/2014/main" val="3173009269"/>
                    </a:ext>
                  </a:extLst>
                </a:gridCol>
              </a:tblGrid>
              <a:tr h="442751">
                <a:tc>
                  <a:txBody>
                    <a:bodyPr/>
                    <a:lstStyle/>
                    <a:p>
                      <a:r>
                        <a:rPr lang="en-US" sz="2000"/>
                        <a:t>Portfolio position</a:t>
                      </a:r>
                    </a:p>
                  </a:txBody>
                  <a:tcPr marL="100625" marR="100625" marT="50313" marB="50313"/>
                </a:tc>
                <a:tc>
                  <a:txBody>
                    <a:bodyPr/>
                    <a:lstStyle/>
                    <a:p>
                      <a:r>
                        <a:rPr lang="en-US" sz="2000"/>
                        <a:t>S</a:t>
                      </a:r>
                      <a:r>
                        <a:rPr lang="en-US" sz="2000" baseline="-25000"/>
                        <a:t>T</a:t>
                      </a:r>
                      <a:r>
                        <a:rPr lang="en-US" sz="2000"/>
                        <a:t>&gt;X</a:t>
                      </a:r>
                    </a:p>
                  </a:txBody>
                  <a:tcPr marL="100625" marR="100625" marT="50313" marB="50313"/>
                </a:tc>
                <a:tc>
                  <a:txBody>
                    <a:bodyPr/>
                    <a:lstStyle/>
                    <a:p>
                      <a:r>
                        <a:rPr lang="en-US" sz="2000"/>
                        <a:t>S</a:t>
                      </a:r>
                      <a:r>
                        <a:rPr lang="en-US" sz="2000" baseline="-25000"/>
                        <a:t>T</a:t>
                      </a:r>
                      <a:r>
                        <a:rPr lang="en-US" sz="2000"/>
                        <a:t>=X </a:t>
                      </a:r>
                    </a:p>
                  </a:txBody>
                  <a:tcPr marL="100625" marR="100625" marT="50313" marB="50313"/>
                </a:tc>
                <a:tc>
                  <a:txBody>
                    <a:bodyPr/>
                    <a:lstStyle/>
                    <a:p>
                      <a:r>
                        <a:rPr lang="en-US" sz="2000"/>
                        <a:t>S</a:t>
                      </a:r>
                      <a:r>
                        <a:rPr lang="en-US" sz="2000" baseline="-25000"/>
                        <a:t>T</a:t>
                      </a:r>
                      <a:r>
                        <a:rPr lang="en-US" sz="2000"/>
                        <a:t>&lt;X</a:t>
                      </a:r>
                    </a:p>
                  </a:txBody>
                  <a:tcPr marL="100625" marR="100625" marT="50313" marB="50313"/>
                </a:tc>
                <a:extLst>
                  <a:ext uri="{0D108BD9-81ED-4DB2-BD59-A6C34878D82A}">
                    <a16:rowId xmlns:a16="http://schemas.microsoft.com/office/drawing/2014/main" val="3052441846"/>
                  </a:ext>
                </a:extLst>
              </a:tr>
              <a:tr h="442751">
                <a:tc>
                  <a:txBody>
                    <a:bodyPr/>
                    <a:lstStyle/>
                    <a:p>
                      <a:r>
                        <a:rPr lang="en-US" sz="2000"/>
                        <a:t>Protective put:</a:t>
                      </a:r>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extLst>
                  <a:ext uri="{0D108BD9-81ED-4DB2-BD59-A6C34878D82A}">
                    <a16:rowId xmlns:a16="http://schemas.microsoft.com/office/drawing/2014/main" val="3203644318"/>
                  </a:ext>
                </a:extLst>
              </a:tr>
              <a:tr h="442751">
                <a:tc>
                  <a:txBody>
                    <a:bodyPr/>
                    <a:lstStyle/>
                    <a:p>
                      <a:r>
                        <a:rPr lang="en-US" sz="2000"/>
                        <a:t>Underlying asset</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S</a:t>
                      </a:r>
                      <a:r>
                        <a:rPr lang="en-US" sz="2000" baseline="-25000"/>
                        <a:t>T</a:t>
                      </a:r>
                    </a:p>
                  </a:txBody>
                  <a:tcPr marL="100625" marR="100625" marT="50313" marB="50313"/>
                </a:tc>
                <a:extLst>
                  <a:ext uri="{0D108BD9-81ED-4DB2-BD59-A6C34878D82A}">
                    <a16:rowId xmlns:a16="http://schemas.microsoft.com/office/drawing/2014/main" val="639941762"/>
                  </a:ext>
                </a:extLst>
              </a:tr>
              <a:tr h="442751">
                <a:tc>
                  <a:txBody>
                    <a:bodyPr/>
                    <a:lstStyle/>
                    <a:p>
                      <a:r>
                        <a:rPr lang="en-US" sz="2000"/>
                        <a:t>Put option</a:t>
                      </a:r>
                    </a:p>
                  </a:txBody>
                  <a:tcPr marL="100625" marR="100625" marT="50313" marB="50313"/>
                </a:tc>
                <a:tc>
                  <a:txBody>
                    <a:bodyPr/>
                    <a:lstStyle/>
                    <a:p>
                      <a:r>
                        <a:rPr lang="en-US" sz="2000"/>
                        <a:t>0</a:t>
                      </a:r>
                    </a:p>
                  </a:txBody>
                  <a:tcPr marL="100625" marR="100625" marT="50313" marB="50313"/>
                </a:tc>
                <a:tc>
                  <a:txBody>
                    <a:bodyPr/>
                    <a:lstStyle/>
                    <a:p>
                      <a:r>
                        <a:rPr lang="en-US" sz="2000"/>
                        <a:t>0</a:t>
                      </a:r>
                    </a:p>
                  </a:txBody>
                  <a:tcPr marL="100625" marR="100625" marT="50313" marB="50313"/>
                </a:tc>
                <a:tc>
                  <a:txBody>
                    <a:bodyPr/>
                    <a:lstStyle/>
                    <a:p>
                      <a:r>
                        <a:rPr lang="en-US" sz="2000"/>
                        <a:t>X-S</a:t>
                      </a:r>
                      <a:r>
                        <a:rPr lang="en-US" sz="2000" baseline="-25000"/>
                        <a:t>T</a:t>
                      </a:r>
                    </a:p>
                  </a:txBody>
                  <a:tcPr marL="100625" marR="100625" marT="50313" marB="50313"/>
                </a:tc>
                <a:extLst>
                  <a:ext uri="{0D108BD9-81ED-4DB2-BD59-A6C34878D82A}">
                    <a16:rowId xmlns:a16="http://schemas.microsoft.com/office/drawing/2014/main" val="2715961200"/>
                  </a:ext>
                </a:extLst>
              </a:tr>
              <a:tr h="442751">
                <a:tc>
                  <a:txBody>
                    <a:bodyPr/>
                    <a:lstStyle/>
                    <a:p>
                      <a:r>
                        <a:rPr lang="en-US" sz="2000"/>
                        <a:t>Total:</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1785153254"/>
                  </a:ext>
                </a:extLst>
              </a:tr>
              <a:tr h="442751">
                <a:tc>
                  <a:txBody>
                    <a:bodyPr/>
                    <a:lstStyle/>
                    <a:p>
                      <a:r>
                        <a:rPr lang="en-US" sz="2000"/>
                        <a:t>Fiduciary call:</a:t>
                      </a:r>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extLst>
                  <a:ext uri="{0D108BD9-81ED-4DB2-BD59-A6C34878D82A}">
                    <a16:rowId xmlns:a16="http://schemas.microsoft.com/office/drawing/2014/main" val="659746720"/>
                  </a:ext>
                </a:extLst>
              </a:tr>
              <a:tr h="442751">
                <a:tc>
                  <a:txBody>
                    <a:bodyPr/>
                    <a:lstStyle/>
                    <a:p>
                      <a:r>
                        <a:rPr lang="en-US" sz="2000"/>
                        <a:t>Call option</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r>
                        <a:rPr lang="en-US" sz="2000" baseline="0"/>
                        <a:t>-X</a:t>
                      </a:r>
                      <a:endParaRPr lang="en-US" sz="2000" baseline="-25000"/>
                    </a:p>
                  </a:txBody>
                  <a:tcPr marL="100625" marR="100625" marT="50313" marB="50313"/>
                </a:tc>
                <a:tc>
                  <a:txBody>
                    <a:bodyPr/>
                    <a:lstStyle/>
                    <a:p>
                      <a:r>
                        <a:rPr lang="en-US" sz="2000"/>
                        <a:t>0</a:t>
                      </a:r>
                    </a:p>
                  </a:txBody>
                  <a:tcPr marL="100625" marR="100625" marT="50313" marB="50313"/>
                </a:tc>
                <a:tc>
                  <a:txBody>
                    <a:bodyPr/>
                    <a:lstStyle/>
                    <a:p>
                      <a:r>
                        <a:rPr lang="en-US" sz="2000"/>
                        <a:t>0</a:t>
                      </a:r>
                    </a:p>
                  </a:txBody>
                  <a:tcPr marL="100625" marR="100625" marT="50313" marB="50313"/>
                </a:tc>
                <a:extLst>
                  <a:ext uri="{0D108BD9-81ED-4DB2-BD59-A6C34878D82A}">
                    <a16:rowId xmlns:a16="http://schemas.microsoft.com/office/drawing/2014/main" val="664238717"/>
                  </a:ext>
                </a:extLst>
              </a:tr>
              <a:tr h="442751">
                <a:tc>
                  <a:txBody>
                    <a:bodyPr/>
                    <a:lstStyle/>
                    <a:p>
                      <a:r>
                        <a:rPr lang="en-US" sz="2000"/>
                        <a:t>Risk-free asset(bond)</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1201115034"/>
                  </a:ext>
                </a:extLst>
              </a:tr>
              <a:tr h="442751">
                <a:tc>
                  <a:txBody>
                    <a:bodyPr/>
                    <a:lstStyle/>
                    <a:p>
                      <a:r>
                        <a:rPr lang="en-US" sz="2000"/>
                        <a:t>Total:</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2574233053"/>
                  </a:ext>
                </a:extLst>
              </a:tr>
            </a:tbl>
          </a:graphicData>
        </a:graphic>
      </p:graphicFrame>
    </p:spTree>
    <p:extLst>
      <p:ext uri="{BB962C8B-B14F-4D97-AF65-F5344CB8AC3E}">
        <p14:creationId xmlns:p14="http://schemas.microsoft.com/office/powerpoint/2010/main" val="46910748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Angled shot of pen on a graph">
            <a:extLst>
              <a:ext uri="{FF2B5EF4-FFF2-40B4-BE49-F238E27FC236}">
                <a16:creationId xmlns:a16="http://schemas.microsoft.com/office/drawing/2014/main" id="{A198F5CE-5ABA-BF7C-2583-7B8D948A9DFF}"/>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71B916E4-D444-4C2B-9B75-98C645D90124}"/>
              </a:ext>
            </a:extLst>
          </p:cNvPr>
          <p:cNvSpPr>
            <a:spLocks noGrp="1"/>
          </p:cNvSpPr>
          <p:nvPr>
            <p:ph type="title"/>
          </p:nvPr>
        </p:nvSpPr>
        <p:spPr>
          <a:xfrm>
            <a:off x="1024128" y="585216"/>
            <a:ext cx="9720072" cy="1499616"/>
          </a:xfrm>
        </p:spPr>
        <p:txBody>
          <a:bodyPr>
            <a:normAutofit/>
          </a:bodyPr>
          <a:lstStyle/>
          <a:p>
            <a:r>
              <a:rPr lang="en-US"/>
              <a:t>Put-call parity</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323A780-6DB9-4F47-8ED5-650CF344B985}"/>
              </a:ext>
            </a:extLst>
          </p:cNvPr>
          <p:cNvSpPr>
            <a:spLocks noGrp="1"/>
          </p:cNvSpPr>
          <p:nvPr>
            <p:ph idx="1"/>
          </p:nvPr>
        </p:nvSpPr>
        <p:spPr>
          <a:xfrm>
            <a:off x="1024128" y="2286000"/>
            <a:ext cx="9720073" cy="4023360"/>
          </a:xfrm>
        </p:spPr>
        <p:txBody>
          <a:bodyPr>
            <a:normAutofit/>
          </a:bodyPr>
          <a:lstStyle/>
          <a:p>
            <a:r>
              <a:rPr lang="en-US" dirty="0"/>
              <a:t>The </a:t>
            </a:r>
            <a:r>
              <a:rPr lang="en-US" dirty="0" err="1"/>
              <a:t>Viswan</a:t>
            </a:r>
            <a:r>
              <a:rPr lang="en-US" dirty="0"/>
              <a:t> Family Office (VFO) held non-dividend-paying </a:t>
            </a:r>
            <a:r>
              <a:rPr lang="en-US" dirty="0" err="1"/>
              <a:t>Biomian</a:t>
            </a:r>
            <a:r>
              <a:rPr lang="en-US" dirty="0"/>
              <a:t> shares currently priced (S</a:t>
            </a:r>
            <a:r>
              <a:rPr lang="en-US" baseline="-25000" dirty="0"/>
              <a:t>0</a:t>
            </a:r>
            <a:r>
              <a:rPr lang="en-US" dirty="0"/>
              <a:t>) at INR295 per share. VFO is considering the purchase of a six-month put on </a:t>
            </a:r>
            <a:r>
              <a:rPr lang="en-US" dirty="0" err="1"/>
              <a:t>Biomian</a:t>
            </a:r>
            <a:r>
              <a:rPr lang="en-US" dirty="0"/>
              <a:t> shares at an exercise price, X, of INR265. If VFO’s chief investment officer observes a traded six-month call option price of INR59 per share for the same INR265 exercise price, what should he expect to pay for the put per share if the relevant risk-free rate is 4%?</a:t>
            </a:r>
          </a:p>
          <a:p>
            <a:r>
              <a:rPr lang="en-US" dirty="0"/>
              <a:t>If the put option is currently priced at INR30, identify the arbitrage opportunity and the steps to earn a riskless profit.</a:t>
            </a:r>
          </a:p>
        </p:txBody>
      </p:sp>
    </p:spTree>
    <p:extLst>
      <p:ext uri="{BB962C8B-B14F-4D97-AF65-F5344CB8AC3E}">
        <p14:creationId xmlns:p14="http://schemas.microsoft.com/office/powerpoint/2010/main" val="6284428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9A526-E378-4672-833A-47A58AA00495}"/>
              </a:ext>
            </a:extLst>
          </p:cNvPr>
          <p:cNvSpPr>
            <a:spLocks noGrp="1"/>
          </p:cNvSpPr>
          <p:nvPr>
            <p:ph type="title"/>
          </p:nvPr>
        </p:nvSpPr>
        <p:spPr/>
        <p:txBody>
          <a:bodyPr>
            <a:normAutofit/>
          </a:bodyPr>
          <a:lstStyle/>
          <a:p>
            <a:r>
              <a:rPr lang="en-US" sz="4400" dirty="0"/>
              <a:t>Put-call parity</a:t>
            </a:r>
          </a:p>
        </p:txBody>
      </p:sp>
      <p:sp>
        <p:nvSpPr>
          <p:cNvPr id="3" name="Content Placeholder 2">
            <a:extLst>
              <a:ext uri="{FF2B5EF4-FFF2-40B4-BE49-F238E27FC236}">
                <a16:creationId xmlns:a16="http://schemas.microsoft.com/office/drawing/2014/main" id="{B1B12961-9CF3-44F8-9A61-C09158AF6943}"/>
              </a:ext>
            </a:extLst>
          </p:cNvPr>
          <p:cNvSpPr>
            <a:spLocks noGrp="1"/>
          </p:cNvSpPr>
          <p:nvPr>
            <p:ph idx="1"/>
          </p:nvPr>
        </p:nvSpPr>
        <p:spPr/>
        <p:txBody>
          <a:bodyPr/>
          <a:lstStyle/>
          <a:p>
            <a:pPr marL="0" indent="0">
              <a:buNone/>
            </a:pPr>
            <a:r>
              <a:rPr lang="en-US" dirty="0"/>
              <a:t>Replication of individual position under put-call parity</a:t>
            </a:r>
          </a:p>
          <a:p>
            <a:endParaRPr lang="en-US" dirty="0"/>
          </a:p>
        </p:txBody>
      </p:sp>
      <p:graphicFrame>
        <p:nvGraphicFramePr>
          <p:cNvPr id="4" name="Table 3">
            <a:extLst>
              <a:ext uri="{FF2B5EF4-FFF2-40B4-BE49-F238E27FC236}">
                <a16:creationId xmlns:a16="http://schemas.microsoft.com/office/drawing/2014/main" id="{6E7DB9E1-32E2-49EC-92B6-88BDA35FD0E0}"/>
              </a:ext>
            </a:extLst>
          </p:cNvPr>
          <p:cNvGraphicFramePr>
            <a:graphicFrameLocks noGrp="1"/>
          </p:cNvGraphicFramePr>
          <p:nvPr>
            <p:extLst>
              <p:ext uri="{D42A27DB-BD31-4B8C-83A1-F6EECF244321}">
                <p14:modId xmlns:p14="http://schemas.microsoft.com/office/powerpoint/2010/main" val="2563040434"/>
              </p:ext>
            </p:extLst>
          </p:nvPr>
        </p:nvGraphicFramePr>
        <p:xfrm>
          <a:off x="1024127" y="2681127"/>
          <a:ext cx="9720070" cy="2763762"/>
        </p:xfrm>
        <a:graphic>
          <a:graphicData uri="http://schemas.openxmlformats.org/drawingml/2006/table">
            <a:tbl>
              <a:tblPr firstRow="1" bandRow="1">
                <a:tableStyleId>{5C22544A-7EE6-4342-B048-85BDC9FD1C3A}</a:tableStyleId>
              </a:tblPr>
              <a:tblGrid>
                <a:gridCol w="1944014">
                  <a:extLst>
                    <a:ext uri="{9D8B030D-6E8A-4147-A177-3AD203B41FA5}">
                      <a16:colId xmlns:a16="http://schemas.microsoft.com/office/drawing/2014/main" val="3426103570"/>
                    </a:ext>
                  </a:extLst>
                </a:gridCol>
                <a:gridCol w="1944014">
                  <a:extLst>
                    <a:ext uri="{9D8B030D-6E8A-4147-A177-3AD203B41FA5}">
                      <a16:colId xmlns:a16="http://schemas.microsoft.com/office/drawing/2014/main" val="1174305699"/>
                    </a:ext>
                  </a:extLst>
                </a:gridCol>
                <a:gridCol w="1944014">
                  <a:extLst>
                    <a:ext uri="{9D8B030D-6E8A-4147-A177-3AD203B41FA5}">
                      <a16:colId xmlns:a16="http://schemas.microsoft.com/office/drawing/2014/main" val="2994695067"/>
                    </a:ext>
                  </a:extLst>
                </a:gridCol>
                <a:gridCol w="1944014">
                  <a:extLst>
                    <a:ext uri="{9D8B030D-6E8A-4147-A177-3AD203B41FA5}">
                      <a16:colId xmlns:a16="http://schemas.microsoft.com/office/drawing/2014/main" val="3322103520"/>
                    </a:ext>
                  </a:extLst>
                </a:gridCol>
                <a:gridCol w="1944014">
                  <a:extLst>
                    <a:ext uri="{9D8B030D-6E8A-4147-A177-3AD203B41FA5}">
                      <a16:colId xmlns:a16="http://schemas.microsoft.com/office/drawing/2014/main" val="1459310491"/>
                    </a:ext>
                  </a:extLst>
                </a:gridCol>
              </a:tblGrid>
              <a:tr h="739350">
                <a:tc>
                  <a:txBody>
                    <a:bodyPr/>
                    <a:lstStyle/>
                    <a:p>
                      <a:r>
                        <a:rPr lang="en-US" dirty="0"/>
                        <a:t>Position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Underlying(S</a:t>
                      </a:r>
                      <a:r>
                        <a:rPr lang="en-US" baseline="-25000" dirty="0"/>
                        <a:t>0</a:t>
                      </a:r>
                      <a:r>
                        <a:rPr lang="en-US" dirty="0"/>
                        <a:t>)</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Risk free bond(X/(1+r)</a:t>
                      </a:r>
                      <a:r>
                        <a:rPr lang="en-US" baseline="30000" dirty="0"/>
                        <a:t>T</a:t>
                      </a: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Call option(C</a:t>
                      </a:r>
                      <a:r>
                        <a:rPr lang="en-US" baseline="-25000" dirty="0"/>
                        <a:t>0</a:t>
                      </a:r>
                      <a:r>
                        <a:rPr lang="en-US" dirty="0"/>
                        <a:t>)</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option(P</a:t>
                      </a:r>
                      <a:r>
                        <a:rPr lang="en-US" baseline="-25000" dirty="0"/>
                        <a:t>0</a:t>
                      </a:r>
                      <a:r>
                        <a:rPr lang="en-US" dirty="0"/>
                        <a:t>)</a:t>
                      </a:r>
                    </a:p>
                    <a:p>
                      <a:endParaRPr lang="en-US" dirty="0"/>
                    </a:p>
                  </a:txBody>
                  <a:tcPr/>
                </a:tc>
                <a:extLst>
                  <a:ext uri="{0D108BD9-81ED-4DB2-BD59-A6C34878D82A}">
                    <a16:rowId xmlns:a16="http://schemas.microsoft.com/office/drawing/2014/main" val="8049382"/>
                  </a:ext>
                </a:extLst>
              </a:tr>
              <a:tr h="428354">
                <a:tc>
                  <a:txBody>
                    <a:bodyPr/>
                    <a:lstStyle/>
                    <a:p>
                      <a:r>
                        <a:rPr lang="en-US" dirty="0"/>
                        <a:t>Underlying(S</a:t>
                      </a:r>
                      <a:r>
                        <a:rPr lang="en-US" baseline="-25000" dirty="0"/>
                        <a:t>0</a:t>
                      </a:r>
                      <a:r>
                        <a:rPr lang="en-US" dirty="0"/>
                        <a:t>)</a:t>
                      </a:r>
                    </a:p>
                  </a:txBody>
                  <a:tcPr/>
                </a:tc>
                <a:tc>
                  <a:txBody>
                    <a:bodyPr/>
                    <a:lstStyle/>
                    <a:p>
                      <a:r>
                        <a:rPr lang="en-US" dirty="0"/>
                        <a:t>-</a:t>
                      </a:r>
                    </a:p>
                  </a:txBody>
                  <a:tcPr/>
                </a:tc>
                <a:tc>
                  <a:txBody>
                    <a:bodyPr/>
                    <a:lstStyle/>
                    <a:p>
                      <a:r>
                        <a:rPr lang="en-US" dirty="0"/>
                        <a:t>long</a:t>
                      </a:r>
                    </a:p>
                  </a:txBody>
                  <a:tcPr/>
                </a:tc>
                <a:tc>
                  <a:txBody>
                    <a:bodyPr/>
                    <a:lstStyle/>
                    <a:p>
                      <a:r>
                        <a:rPr lang="en-US" dirty="0"/>
                        <a:t>long</a:t>
                      </a:r>
                    </a:p>
                  </a:txBody>
                  <a:tcPr/>
                </a:tc>
                <a:tc>
                  <a:txBody>
                    <a:bodyPr/>
                    <a:lstStyle/>
                    <a:p>
                      <a:r>
                        <a:rPr lang="en-US" dirty="0"/>
                        <a:t>Short</a:t>
                      </a:r>
                    </a:p>
                  </a:txBody>
                  <a:tcPr/>
                </a:tc>
                <a:extLst>
                  <a:ext uri="{0D108BD9-81ED-4DB2-BD59-A6C34878D82A}">
                    <a16:rowId xmlns:a16="http://schemas.microsoft.com/office/drawing/2014/main" val="822786439"/>
                  </a:ext>
                </a:extLst>
              </a:tr>
              <a:tr h="739350">
                <a:tc>
                  <a:txBody>
                    <a:bodyPr/>
                    <a:lstStyle/>
                    <a:p>
                      <a:r>
                        <a:rPr lang="en-US" dirty="0"/>
                        <a:t>Risk free bond(X/(1+r)</a:t>
                      </a:r>
                      <a:r>
                        <a:rPr lang="en-US" baseline="30000" dirty="0"/>
                        <a:t>T</a:t>
                      </a:r>
                      <a:r>
                        <a:rPr lang="en-US" dirty="0"/>
                        <a:t>)</a:t>
                      </a:r>
                    </a:p>
                  </a:txBody>
                  <a:tcPr/>
                </a:tc>
                <a:tc>
                  <a:txBody>
                    <a:bodyPr/>
                    <a:lstStyle/>
                    <a:p>
                      <a:r>
                        <a:rPr lang="en-US" dirty="0"/>
                        <a:t>long</a:t>
                      </a:r>
                    </a:p>
                  </a:txBody>
                  <a:tcPr/>
                </a:tc>
                <a:tc>
                  <a:txBody>
                    <a:bodyPr/>
                    <a:lstStyle/>
                    <a:p>
                      <a:r>
                        <a:rPr lang="en-US" dirty="0"/>
                        <a:t>-</a:t>
                      </a:r>
                    </a:p>
                  </a:txBody>
                  <a:tcPr/>
                </a:tc>
                <a:tc>
                  <a:txBody>
                    <a:bodyPr/>
                    <a:lstStyle/>
                    <a:p>
                      <a:r>
                        <a:rPr lang="en-US" dirty="0"/>
                        <a:t>short</a:t>
                      </a:r>
                    </a:p>
                  </a:txBody>
                  <a:tcPr/>
                </a:tc>
                <a:tc>
                  <a:txBody>
                    <a:bodyPr/>
                    <a:lstStyle/>
                    <a:p>
                      <a:r>
                        <a:rPr lang="en-US" dirty="0"/>
                        <a:t>Long</a:t>
                      </a:r>
                    </a:p>
                  </a:txBody>
                  <a:tcPr/>
                </a:tc>
                <a:extLst>
                  <a:ext uri="{0D108BD9-81ED-4DB2-BD59-A6C34878D82A}">
                    <a16:rowId xmlns:a16="http://schemas.microsoft.com/office/drawing/2014/main" val="2549885402"/>
                  </a:ext>
                </a:extLst>
              </a:tr>
              <a:tr h="428354">
                <a:tc>
                  <a:txBody>
                    <a:bodyPr/>
                    <a:lstStyle/>
                    <a:p>
                      <a:r>
                        <a:rPr lang="en-US" dirty="0"/>
                        <a:t>Call option(C</a:t>
                      </a:r>
                      <a:r>
                        <a:rPr lang="en-US" baseline="-25000" dirty="0"/>
                        <a:t>0</a:t>
                      </a:r>
                      <a:r>
                        <a:rPr lang="en-US" dirty="0"/>
                        <a:t>)</a:t>
                      </a:r>
                    </a:p>
                  </a:txBody>
                  <a:tcPr/>
                </a:tc>
                <a:tc>
                  <a:txBody>
                    <a:bodyPr/>
                    <a:lstStyle/>
                    <a:p>
                      <a:r>
                        <a:rPr lang="en-US" dirty="0"/>
                        <a:t>long</a:t>
                      </a:r>
                    </a:p>
                  </a:txBody>
                  <a:tcPr/>
                </a:tc>
                <a:tc>
                  <a:txBody>
                    <a:bodyPr/>
                    <a:lstStyle/>
                    <a:p>
                      <a:r>
                        <a:rPr lang="en-US" dirty="0"/>
                        <a:t>short</a:t>
                      </a:r>
                    </a:p>
                  </a:txBody>
                  <a:tcPr/>
                </a:tc>
                <a:tc>
                  <a:txBody>
                    <a:bodyPr/>
                    <a:lstStyle/>
                    <a:p>
                      <a:r>
                        <a:rPr lang="en-US" dirty="0"/>
                        <a:t>-</a:t>
                      </a:r>
                    </a:p>
                  </a:txBody>
                  <a:tcPr/>
                </a:tc>
                <a:tc>
                  <a:txBody>
                    <a:bodyPr/>
                    <a:lstStyle/>
                    <a:p>
                      <a:r>
                        <a:rPr lang="en-US" dirty="0"/>
                        <a:t>Long</a:t>
                      </a:r>
                    </a:p>
                  </a:txBody>
                  <a:tcPr/>
                </a:tc>
                <a:extLst>
                  <a:ext uri="{0D108BD9-81ED-4DB2-BD59-A6C34878D82A}">
                    <a16:rowId xmlns:a16="http://schemas.microsoft.com/office/drawing/2014/main" val="3026507921"/>
                  </a:ext>
                </a:extLst>
              </a:tr>
              <a:tr h="428354">
                <a:tc>
                  <a:txBody>
                    <a:bodyPr/>
                    <a:lstStyle/>
                    <a:p>
                      <a:r>
                        <a:rPr lang="en-US" dirty="0"/>
                        <a:t>Put option(P</a:t>
                      </a:r>
                      <a:r>
                        <a:rPr lang="en-US" baseline="-25000" dirty="0"/>
                        <a:t>0</a:t>
                      </a:r>
                      <a:r>
                        <a:rPr lang="en-US" dirty="0"/>
                        <a:t>)</a:t>
                      </a:r>
                    </a:p>
                  </a:txBody>
                  <a:tcPr/>
                </a:tc>
                <a:tc>
                  <a:txBody>
                    <a:bodyPr/>
                    <a:lstStyle/>
                    <a:p>
                      <a:r>
                        <a:rPr lang="en-US" dirty="0"/>
                        <a:t>short</a:t>
                      </a:r>
                    </a:p>
                  </a:txBody>
                  <a:tcPr/>
                </a:tc>
                <a:tc>
                  <a:txBody>
                    <a:bodyPr/>
                    <a:lstStyle/>
                    <a:p>
                      <a:r>
                        <a:rPr lang="en-US" dirty="0"/>
                        <a:t>long</a:t>
                      </a:r>
                    </a:p>
                  </a:txBody>
                  <a:tcPr/>
                </a:tc>
                <a:tc>
                  <a:txBody>
                    <a:bodyPr/>
                    <a:lstStyle/>
                    <a:p>
                      <a:r>
                        <a:rPr lang="en-US" dirty="0"/>
                        <a:t>Long</a:t>
                      </a:r>
                    </a:p>
                  </a:txBody>
                  <a:tcPr/>
                </a:tc>
                <a:tc>
                  <a:txBody>
                    <a:bodyPr/>
                    <a:lstStyle/>
                    <a:p>
                      <a:r>
                        <a:rPr lang="en-US" dirty="0"/>
                        <a:t>-</a:t>
                      </a:r>
                    </a:p>
                  </a:txBody>
                  <a:tcPr/>
                </a:tc>
                <a:extLst>
                  <a:ext uri="{0D108BD9-81ED-4DB2-BD59-A6C34878D82A}">
                    <a16:rowId xmlns:a16="http://schemas.microsoft.com/office/drawing/2014/main" val="3522586735"/>
                  </a:ext>
                </a:extLst>
              </a:tr>
            </a:tbl>
          </a:graphicData>
        </a:graphic>
      </p:graphicFrame>
      <p:sp>
        <p:nvSpPr>
          <p:cNvPr id="5" name="TextBox 4">
            <a:extLst>
              <a:ext uri="{FF2B5EF4-FFF2-40B4-BE49-F238E27FC236}">
                <a16:creationId xmlns:a16="http://schemas.microsoft.com/office/drawing/2014/main" id="{5F49FB4C-935A-41C1-87B2-EBC117FFD1F7}"/>
              </a:ext>
            </a:extLst>
          </p:cNvPr>
          <p:cNvSpPr txBox="1"/>
          <p:nvPr/>
        </p:nvSpPr>
        <p:spPr>
          <a:xfrm>
            <a:off x="1024127" y="5656463"/>
            <a:ext cx="9720070" cy="769441"/>
          </a:xfrm>
          <a:prstGeom prst="rect">
            <a:avLst/>
          </a:prstGeom>
          <a:noFill/>
        </p:spPr>
        <p:txBody>
          <a:bodyPr wrap="square" rtlCol="0">
            <a:spAutoFit/>
          </a:bodyPr>
          <a:lstStyle/>
          <a:p>
            <a:r>
              <a:rPr lang="en-US" sz="2200" dirty="0"/>
              <a:t>Replication of covered call</a:t>
            </a:r>
          </a:p>
          <a:p>
            <a:r>
              <a:rPr lang="en-US" sz="2200" dirty="0"/>
              <a:t>S</a:t>
            </a:r>
            <a:r>
              <a:rPr lang="en-US" sz="2200" baseline="-25000" dirty="0"/>
              <a:t>0</a:t>
            </a:r>
            <a:r>
              <a:rPr lang="en-US" sz="2200" dirty="0"/>
              <a:t>-C</a:t>
            </a:r>
            <a:r>
              <a:rPr lang="en-US" sz="2200" baseline="-25000" dirty="0"/>
              <a:t>0</a:t>
            </a:r>
            <a:r>
              <a:rPr lang="en-US" sz="2200" dirty="0"/>
              <a:t>=X/(1+r)</a:t>
            </a:r>
            <a:r>
              <a:rPr lang="en-US" sz="2200" baseline="30000" dirty="0"/>
              <a:t>T</a:t>
            </a:r>
            <a:r>
              <a:rPr lang="en-US" sz="2200" dirty="0"/>
              <a:t>-P</a:t>
            </a:r>
            <a:r>
              <a:rPr lang="en-US" sz="2200" baseline="-25000" dirty="0"/>
              <a:t>0</a:t>
            </a:r>
          </a:p>
        </p:txBody>
      </p:sp>
    </p:spTree>
    <p:extLst>
      <p:ext uri="{BB962C8B-B14F-4D97-AF65-F5344CB8AC3E}">
        <p14:creationId xmlns:p14="http://schemas.microsoft.com/office/powerpoint/2010/main" val="45273894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agnifying glass showing decling performance">
            <a:extLst>
              <a:ext uri="{FF2B5EF4-FFF2-40B4-BE49-F238E27FC236}">
                <a16:creationId xmlns:a16="http://schemas.microsoft.com/office/drawing/2014/main" id="{B200BF15-EE82-24D6-86CA-B5A14D576AF7}"/>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89"/>
          </a:xfrm>
          <a:prstGeom prst="rect">
            <a:avLst/>
          </a:prstGeom>
        </p:spPr>
      </p:pic>
      <p:sp>
        <p:nvSpPr>
          <p:cNvPr id="2" name="Title 1">
            <a:extLst>
              <a:ext uri="{FF2B5EF4-FFF2-40B4-BE49-F238E27FC236}">
                <a16:creationId xmlns:a16="http://schemas.microsoft.com/office/drawing/2014/main" id="{D280EB3A-106C-4B56-BC63-08810DAF6556}"/>
              </a:ext>
            </a:extLst>
          </p:cNvPr>
          <p:cNvSpPr>
            <a:spLocks noGrp="1"/>
          </p:cNvSpPr>
          <p:nvPr>
            <p:ph type="title"/>
          </p:nvPr>
        </p:nvSpPr>
        <p:spPr>
          <a:xfrm>
            <a:off x="1024128" y="585216"/>
            <a:ext cx="9720072" cy="1499616"/>
          </a:xfrm>
        </p:spPr>
        <p:txBody>
          <a:bodyPr>
            <a:normAutofit/>
          </a:bodyPr>
          <a:lstStyle/>
          <a:p>
            <a:r>
              <a:rPr lang="en-US"/>
              <a:t>PUT–CALL FORWARD PARITY</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1E2A4C1-3A39-4471-B80E-D9D61F9F6A9E}"/>
              </a:ext>
            </a:extLst>
          </p:cNvPr>
          <p:cNvSpPr>
            <a:spLocks noGrp="1"/>
          </p:cNvSpPr>
          <p:nvPr>
            <p:ph idx="1"/>
          </p:nvPr>
        </p:nvSpPr>
        <p:spPr>
          <a:xfrm>
            <a:off x="1024128" y="2286000"/>
            <a:ext cx="9720073" cy="4023360"/>
          </a:xfrm>
        </p:spPr>
        <p:txBody>
          <a:bodyPr>
            <a:normAutofit/>
          </a:bodyPr>
          <a:lstStyle/>
          <a:p>
            <a:r>
              <a:rPr lang="en-US" dirty="0"/>
              <a:t>A </a:t>
            </a:r>
            <a:r>
              <a:rPr lang="en-US" dirty="0">
                <a:solidFill>
                  <a:srgbClr val="FF0000"/>
                </a:solidFill>
              </a:rPr>
              <a:t>long underlying asset </a:t>
            </a:r>
            <a:r>
              <a:rPr lang="en-US" dirty="0"/>
              <a:t>position can be replicated by entering a </a:t>
            </a:r>
            <a:r>
              <a:rPr lang="en-US" dirty="0">
                <a:solidFill>
                  <a:srgbClr val="FF0000"/>
                </a:solidFill>
              </a:rPr>
              <a:t>long forward </a:t>
            </a:r>
            <a:r>
              <a:rPr lang="en-US" dirty="0"/>
              <a:t>contract and </a:t>
            </a:r>
            <a:r>
              <a:rPr lang="en-US" dirty="0">
                <a:solidFill>
                  <a:srgbClr val="FF0000"/>
                </a:solidFill>
              </a:rPr>
              <a:t>purchasing the risk-free asset(bond)with a face value equal to the forward price</a:t>
            </a:r>
            <a:r>
              <a:rPr lang="en-US" dirty="0"/>
              <a:t>.</a:t>
            </a:r>
          </a:p>
          <a:p>
            <a:r>
              <a:rPr lang="en-US" dirty="0"/>
              <a:t>The combination of the synthetic underlying position and a purchased put on the underlying is known as a </a:t>
            </a:r>
            <a:r>
              <a:rPr lang="en-US" dirty="0">
                <a:solidFill>
                  <a:srgbClr val="FF0000"/>
                </a:solidFill>
              </a:rPr>
              <a:t>synthetic protective put</a:t>
            </a:r>
            <a:r>
              <a:rPr lang="en-US" dirty="0"/>
              <a:t>.</a:t>
            </a:r>
          </a:p>
          <a:p>
            <a:r>
              <a:rPr lang="en-US" dirty="0"/>
              <a:t>Combining the synthetic asset with the put–call parity relationship—S</a:t>
            </a:r>
            <a:r>
              <a:rPr lang="en-US" baseline="-25000" dirty="0"/>
              <a:t>0</a:t>
            </a:r>
            <a:r>
              <a:rPr lang="en-US" dirty="0"/>
              <a:t>, substituting the present value of F</a:t>
            </a:r>
            <a:r>
              <a:rPr lang="en-US" baseline="-25000" dirty="0"/>
              <a:t>0</a:t>
            </a:r>
            <a:r>
              <a:rPr lang="en-US" dirty="0"/>
              <a:t>(T) for S</a:t>
            </a:r>
            <a:r>
              <a:rPr lang="en-US" baseline="-25000" dirty="0"/>
              <a:t>0</a:t>
            </a:r>
            <a:r>
              <a:rPr lang="en-US" dirty="0"/>
              <a:t> in put-call parity Equation —we have what is referred to as put–call forward parity:</a:t>
            </a:r>
          </a:p>
          <a:p>
            <a:r>
              <a:rPr lang="en-US" dirty="0"/>
              <a:t>F</a:t>
            </a:r>
            <a:r>
              <a:rPr lang="en-US" baseline="-25000" dirty="0"/>
              <a:t>0</a:t>
            </a:r>
            <a:r>
              <a:rPr lang="en-US" dirty="0"/>
              <a:t>(T)/(1 + r)</a:t>
            </a:r>
            <a:r>
              <a:rPr lang="en-US" baseline="30000" dirty="0"/>
              <a:t>T </a:t>
            </a:r>
            <a:r>
              <a:rPr lang="en-US" dirty="0"/>
              <a:t>+ P</a:t>
            </a:r>
            <a:r>
              <a:rPr lang="en-US" baseline="-25000" dirty="0"/>
              <a:t>0</a:t>
            </a:r>
            <a:r>
              <a:rPr lang="en-US" dirty="0"/>
              <a:t> = C</a:t>
            </a:r>
            <a:r>
              <a:rPr lang="en-US" baseline="-25000" dirty="0"/>
              <a:t>0</a:t>
            </a:r>
            <a:r>
              <a:rPr lang="en-US" dirty="0"/>
              <a:t> + X/(1 + r)</a:t>
            </a:r>
            <a:r>
              <a:rPr lang="en-US" baseline="30000" dirty="0"/>
              <a:t>T</a:t>
            </a:r>
            <a:endParaRPr lang="en-US" dirty="0"/>
          </a:p>
          <a:p>
            <a:endParaRPr lang="en-US" dirty="0"/>
          </a:p>
        </p:txBody>
      </p:sp>
    </p:spTree>
    <p:extLst>
      <p:ext uri="{BB962C8B-B14F-4D97-AF65-F5344CB8AC3E}">
        <p14:creationId xmlns:p14="http://schemas.microsoft.com/office/powerpoint/2010/main" val="385456496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4C225-EFE3-4444-847F-F1793EBCE45D}"/>
              </a:ext>
            </a:extLst>
          </p:cNvPr>
          <p:cNvSpPr>
            <a:spLocks noGrp="1"/>
          </p:cNvSpPr>
          <p:nvPr>
            <p:ph type="title"/>
          </p:nvPr>
        </p:nvSpPr>
        <p:spPr/>
        <p:txBody>
          <a:bodyPr>
            <a:normAutofit/>
          </a:bodyPr>
          <a:lstStyle/>
          <a:p>
            <a:r>
              <a:rPr lang="en-US" sz="4400" dirty="0"/>
              <a:t>PUT–CALL FORWARD PARITY</a:t>
            </a:r>
          </a:p>
        </p:txBody>
      </p:sp>
      <p:sp>
        <p:nvSpPr>
          <p:cNvPr id="3" name="Content Placeholder 2">
            <a:extLst>
              <a:ext uri="{FF2B5EF4-FFF2-40B4-BE49-F238E27FC236}">
                <a16:creationId xmlns:a16="http://schemas.microsoft.com/office/drawing/2014/main" id="{E634142D-A624-49C6-8758-A8AD4198F4B6}"/>
              </a:ext>
            </a:extLst>
          </p:cNvPr>
          <p:cNvSpPr>
            <a:spLocks noGrp="1"/>
          </p:cNvSpPr>
          <p:nvPr>
            <p:ph idx="1"/>
          </p:nvPr>
        </p:nvSpPr>
        <p:spPr/>
        <p:txBody>
          <a:bodyPr/>
          <a:lstStyle/>
          <a:p>
            <a:r>
              <a:rPr lang="en-US" dirty="0"/>
              <a:t>Synthetic protective put vs fiduciary call</a:t>
            </a:r>
          </a:p>
          <a:p>
            <a:endParaRPr lang="en-US" dirty="0"/>
          </a:p>
        </p:txBody>
      </p:sp>
      <p:graphicFrame>
        <p:nvGraphicFramePr>
          <p:cNvPr id="4" name="Table 3">
            <a:extLst>
              <a:ext uri="{FF2B5EF4-FFF2-40B4-BE49-F238E27FC236}">
                <a16:creationId xmlns:a16="http://schemas.microsoft.com/office/drawing/2014/main" id="{020D69A8-E5AA-48FC-9E17-3DF156C55D3F}"/>
              </a:ext>
            </a:extLst>
          </p:cNvPr>
          <p:cNvGraphicFramePr>
            <a:graphicFrameLocks noGrp="1"/>
          </p:cNvGraphicFramePr>
          <p:nvPr>
            <p:extLst>
              <p:ext uri="{D42A27DB-BD31-4B8C-83A1-F6EECF244321}">
                <p14:modId xmlns:p14="http://schemas.microsoft.com/office/powerpoint/2010/main" val="3328694006"/>
              </p:ext>
            </p:extLst>
          </p:nvPr>
        </p:nvGraphicFramePr>
        <p:xfrm>
          <a:off x="1024127" y="2713358"/>
          <a:ext cx="9720072" cy="3825145"/>
        </p:xfrm>
        <a:graphic>
          <a:graphicData uri="http://schemas.openxmlformats.org/drawingml/2006/table">
            <a:tbl>
              <a:tblPr firstRow="1" bandRow="1">
                <a:tableStyleId>{5C22544A-7EE6-4342-B048-85BDC9FD1C3A}</a:tableStyleId>
              </a:tblPr>
              <a:tblGrid>
                <a:gridCol w="2430018">
                  <a:extLst>
                    <a:ext uri="{9D8B030D-6E8A-4147-A177-3AD203B41FA5}">
                      <a16:colId xmlns:a16="http://schemas.microsoft.com/office/drawing/2014/main" val="471142308"/>
                    </a:ext>
                  </a:extLst>
                </a:gridCol>
                <a:gridCol w="2430018">
                  <a:extLst>
                    <a:ext uri="{9D8B030D-6E8A-4147-A177-3AD203B41FA5}">
                      <a16:colId xmlns:a16="http://schemas.microsoft.com/office/drawing/2014/main" val="1084129101"/>
                    </a:ext>
                  </a:extLst>
                </a:gridCol>
                <a:gridCol w="2430018">
                  <a:extLst>
                    <a:ext uri="{9D8B030D-6E8A-4147-A177-3AD203B41FA5}">
                      <a16:colId xmlns:a16="http://schemas.microsoft.com/office/drawing/2014/main" val="39380941"/>
                    </a:ext>
                  </a:extLst>
                </a:gridCol>
                <a:gridCol w="2430018">
                  <a:extLst>
                    <a:ext uri="{9D8B030D-6E8A-4147-A177-3AD203B41FA5}">
                      <a16:colId xmlns:a16="http://schemas.microsoft.com/office/drawing/2014/main" val="2347118949"/>
                    </a:ext>
                  </a:extLst>
                </a:gridCol>
              </a:tblGrid>
              <a:tr h="375103">
                <a:tc>
                  <a:txBody>
                    <a:bodyPr/>
                    <a:lstStyle/>
                    <a:p>
                      <a:r>
                        <a:rPr lang="en-US" dirty="0"/>
                        <a:t>Portfolio position</a:t>
                      </a:r>
                    </a:p>
                  </a:txBody>
                  <a:tcPr/>
                </a:tc>
                <a:tc>
                  <a:txBody>
                    <a:bodyPr/>
                    <a:lstStyle/>
                    <a:p>
                      <a:r>
                        <a:rPr lang="en-US" dirty="0"/>
                        <a:t>S</a:t>
                      </a:r>
                      <a:r>
                        <a:rPr lang="en-US" baseline="-25000" dirty="0"/>
                        <a:t>T</a:t>
                      </a:r>
                      <a:r>
                        <a:rPr lang="en-US" dirty="0"/>
                        <a:t>&gt;X</a:t>
                      </a:r>
                    </a:p>
                  </a:txBody>
                  <a:tcPr/>
                </a:tc>
                <a:tc>
                  <a:txBody>
                    <a:bodyPr/>
                    <a:lstStyle/>
                    <a:p>
                      <a:r>
                        <a:rPr lang="en-US" dirty="0"/>
                        <a:t>S</a:t>
                      </a:r>
                      <a:r>
                        <a:rPr lang="en-US" baseline="-25000" dirty="0"/>
                        <a:t>T</a:t>
                      </a:r>
                      <a:r>
                        <a:rPr lang="en-US" dirty="0"/>
                        <a:t>=X</a:t>
                      </a:r>
                    </a:p>
                  </a:txBody>
                  <a:tcPr/>
                </a:tc>
                <a:tc>
                  <a:txBody>
                    <a:bodyPr/>
                    <a:lstStyle/>
                    <a:p>
                      <a:r>
                        <a:rPr lang="en-US" dirty="0"/>
                        <a:t>S</a:t>
                      </a:r>
                      <a:r>
                        <a:rPr lang="en-US" baseline="-25000" dirty="0"/>
                        <a:t>T</a:t>
                      </a:r>
                      <a:r>
                        <a:rPr lang="en-US" dirty="0"/>
                        <a:t>&lt;X</a:t>
                      </a:r>
                    </a:p>
                  </a:txBody>
                  <a:tcPr/>
                </a:tc>
                <a:extLst>
                  <a:ext uri="{0D108BD9-81ED-4DB2-BD59-A6C34878D82A}">
                    <a16:rowId xmlns:a16="http://schemas.microsoft.com/office/drawing/2014/main" val="1724344070"/>
                  </a:ext>
                </a:extLst>
              </a:tr>
              <a:tr h="449218">
                <a:tc>
                  <a:txBody>
                    <a:bodyPr/>
                    <a:lstStyle/>
                    <a:p>
                      <a:r>
                        <a:rPr lang="en-US" dirty="0"/>
                        <a:t>Synthetic protective put</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020737997"/>
                  </a:ext>
                </a:extLst>
              </a:tr>
              <a:tr h="375103">
                <a:tc>
                  <a:txBody>
                    <a:bodyPr/>
                    <a:lstStyle/>
                    <a:p>
                      <a:r>
                        <a:rPr lang="en-US" dirty="0"/>
                        <a:t>Put option</a:t>
                      </a:r>
                    </a:p>
                  </a:txBody>
                  <a:tcPr/>
                </a:tc>
                <a:tc>
                  <a:txBody>
                    <a:bodyPr/>
                    <a:lstStyle/>
                    <a:p>
                      <a:r>
                        <a:rPr lang="en-US" dirty="0"/>
                        <a:t>0</a:t>
                      </a:r>
                    </a:p>
                  </a:txBody>
                  <a:tcPr/>
                </a:tc>
                <a:tc>
                  <a:txBody>
                    <a:bodyPr/>
                    <a:lstStyle/>
                    <a:p>
                      <a:r>
                        <a:rPr lang="en-US" dirty="0"/>
                        <a:t>0</a:t>
                      </a:r>
                    </a:p>
                  </a:txBody>
                  <a:tcPr/>
                </a:tc>
                <a:tc>
                  <a:txBody>
                    <a:bodyPr/>
                    <a:lstStyle/>
                    <a:p>
                      <a:r>
                        <a:rPr lang="en-US" dirty="0"/>
                        <a:t>X-S</a:t>
                      </a:r>
                      <a:r>
                        <a:rPr lang="en-US" baseline="-25000" dirty="0"/>
                        <a:t>T</a:t>
                      </a:r>
                    </a:p>
                  </a:txBody>
                  <a:tcPr/>
                </a:tc>
                <a:extLst>
                  <a:ext uri="{0D108BD9-81ED-4DB2-BD59-A6C34878D82A}">
                    <a16:rowId xmlns:a16="http://schemas.microsoft.com/office/drawing/2014/main" val="1189637429"/>
                  </a:ext>
                </a:extLst>
              </a:tr>
              <a:tr h="375103">
                <a:tc>
                  <a:txBody>
                    <a:bodyPr/>
                    <a:lstStyle/>
                    <a:p>
                      <a:r>
                        <a:rPr lang="en-US" dirty="0"/>
                        <a:t>Long Forward </a:t>
                      </a:r>
                    </a:p>
                  </a:txBody>
                  <a:tcPr/>
                </a:tc>
                <a:tc>
                  <a:txBody>
                    <a:bodyPr/>
                    <a:lstStyle/>
                    <a:p>
                      <a:r>
                        <a:rPr lang="en-US" dirty="0"/>
                        <a:t>S</a:t>
                      </a:r>
                      <a:r>
                        <a:rPr lang="en-US" baseline="-25000" dirty="0"/>
                        <a:t>T</a:t>
                      </a: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a:t>
                      </a:r>
                    </a:p>
                  </a:txBody>
                  <a:tcPr/>
                </a:tc>
                <a:extLst>
                  <a:ext uri="{0D108BD9-81ED-4DB2-BD59-A6C34878D82A}">
                    <a16:rowId xmlns:a16="http://schemas.microsoft.com/office/drawing/2014/main" val="578027455"/>
                  </a:ext>
                </a:extLst>
              </a:tr>
              <a:tr h="375103">
                <a:tc>
                  <a:txBody>
                    <a:bodyPr/>
                    <a:lstStyle/>
                    <a:p>
                      <a:r>
                        <a:rPr lang="en-US" dirty="0"/>
                        <a:t>Risk free bond</a:t>
                      </a:r>
                    </a:p>
                  </a:txBody>
                  <a:tcPr/>
                </a:tc>
                <a:tc>
                  <a:txBody>
                    <a:bodyPr/>
                    <a:lstStyle/>
                    <a:p>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t>
                      </a:r>
                      <a:r>
                        <a:rPr lang="en-US" baseline="-25000" dirty="0"/>
                        <a:t>0</a:t>
                      </a:r>
                      <a:r>
                        <a:rPr lang="en-US" dirty="0"/>
                        <a:t>(T)</a:t>
                      </a:r>
                    </a:p>
                  </a:txBody>
                  <a:tcPr/>
                </a:tc>
                <a:extLst>
                  <a:ext uri="{0D108BD9-81ED-4DB2-BD59-A6C34878D82A}">
                    <a16:rowId xmlns:a16="http://schemas.microsoft.com/office/drawing/2014/main" val="701376006"/>
                  </a:ext>
                </a:extLst>
              </a:tr>
              <a:tr h="375103">
                <a:tc>
                  <a:txBody>
                    <a:bodyPr/>
                    <a:lstStyle/>
                    <a:p>
                      <a:r>
                        <a:rPr lang="en-US" dirty="0"/>
                        <a:t>Total</a:t>
                      </a:r>
                    </a:p>
                  </a:txBody>
                  <a:tcPr/>
                </a:tc>
                <a:tc>
                  <a:txBody>
                    <a:bodyPr/>
                    <a:lstStyle/>
                    <a:p>
                      <a:r>
                        <a:rPr lang="en-US" dirty="0"/>
                        <a:t>S</a:t>
                      </a:r>
                      <a:r>
                        <a:rPr lang="en-US" baseline="-25000" dirty="0"/>
                        <a:t>T</a:t>
                      </a:r>
                    </a:p>
                  </a:txBody>
                  <a:tcPr/>
                </a:tc>
                <a:tc>
                  <a:txBody>
                    <a:bodyPr/>
                    <a:lstStyle/>
                    <a:p>
                      <a:r>
                        <a:rPr lang="en-US" dirty="0"/>
                        <a:t>S</a:t>
                      </a:r>
                      <a:r>
                        <a:rPr lang="en-US" baseline="-25000" dirty="0"/>
                        <a:t>T</a:t>
                      </a:r>
                    </a:p>
                  </a:txBody>
                  <a:tcPr/>
                </a:tc>
                <a:tc>
                  <a:txBody>
                    <a:bodyPr/>
                    <a:lstStyle/>
                    <a:p>
                      <a:r>
                        <a:rPr lang="en-US" dirty="0"/>
                        <a:t>X</a:t>
                      </a:r>
                    </a:p>
                  </a:txBody>
                  <a:tcPr/>
                </a:tc>
                <a:extLst>
                  <a:ext uri="{0D108BD9-81ED-4DB2-BD59-A6C34878D82A}">
                    <a16:rowId xmlns:a16="http://schemas.microsoft.com/office/drawing/2014/main" val="1512807960"/>
                  </a:ext>
                </a:extLst>
              </a:tr>
              <a:tr h="375103">
                <a:tc>
                  <a:txBody>
                    <a:bodyPr/>
                    <a:lstStyle/>
                    <a:p>
                      <a:r>
                        <a:rPr lang="en-US" dirty="0"/>
                        <a:t>Fiduciary call</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65328779"/>
                  </a:ext>
                </a:extLst>
              </a:tr>
              <a:tr h="375103">
                <a:tc>
                  <a:txBody>
                    <a:bodyPr/>
                    <a:lstStyle/>
                    <a:p>
                      <a:r>
                        <a:rPr lang="en-US" dirty="0"/>
                        <a:t>Call option</a:t>
                      </a:r>
                    </a:p>
                  </a:txBody>
                  <a:tcPr/>
                </a:tc>
                <a:tc>
                  <a:txBody>
                    <a:bodyPr/>
                    <a:lstStyle/>
                    <a:p>
                      <a:r>
                        <a:rPr lang="en-US" dirty="0"/>
                        <a:t>S</a:t>
                      </a:r>
                      <a:r>
                        <a:rPr lang="en-US" baseline="-25000" dirty="0"/>
                        <a:t>T</a:t>
                      </a:r>
                      <a:r>
                        <a:rPr lang="en-US" dirty="0"/>
                        <a:t>-X</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538146309"/>
                  </a:ext>
                </a:extLst>
              </a:tr>
              <a:tr h="375103">
                <a:tc>
                  <a:txBody>
                    <a:bodyPr/>
                    <a:lstStyle/>
                    <a:p>
                      <a:r>
                        <a:rPr lang="en-US" dirty="0"/>
                        <a:t>Risk free asset</a:t>
                      </a:r>
                    </a:p>
                  </a:txBody>
                  <a:tcPr/>
                </a:tc>
                <a:tc>
                  <a:txBody>
                    <a:bodyPr/>
                    <a:lstStyle/>
                    <a:p>
                      <a:r>
                        <a:rPr lang="en-US" dirty="0"/>
                        <a:t>X</a:t>
                      </a:r>
                    </a:p>
                  </a:txBody>
                  <a:tcPr/>
                </a:tc>
                <a:tc>
                  <a:txBody>
                    <a:bodyPr/>
                    <a:lstStyle/>
                    <a:p>
                      <a:r>
                        <a:rPr lang="en-US" dirty="0"/>
                        <a:t>X</a:t>
                      </a:r>
                    </a:p>
                  </a:txBody>
                  <a:tcPr/>
                </a:tc>
                <a:tc>
                  <a:txBody>
                    <a:bodyPr/>
                    <a:lstStyle/>
                    <a:p>
                      <a:r>
                        <a:rPr lang="en-US" dirty="0"/>
                        <a:t>X</a:t>
                      </a:r>
                    </a:p>
                  </a:txBody>
                  <a:tcPr/>
                </a:tc>
                <a:extLst>
                  <a:ext uri="{0D108BD9-81ED-4DB2-BD59-A6C34878D82A}">
                    <a16:rowId xmlns:a16="http://schemas.microsoft.com/office/drawing/2014/main" val="4108927903"/>
                  </a:ext>
                </a:extLst>
              </a:tr>
              <a:tr h="375103">
                <a:tc>
                  <a:txBody>
                    <a:bodyPr/>
                    <a:lstStyle/>
                    <a:p>
                      <a:r>
                        <a:rPr lang="en-US" dirty="0"/>
                        <a:t>Total</a:t>
                      </a:r>
                    </a:p>
                  </a:txBody>
                  <a:tcPr/>
                </a:tc>
                <a:tc>
                  <a:txBody>
                    <a:bodyPr/>
                    <a:lstStyle/>
                    <a:p>
                      <a:r>
                        <a:rPr lang="en-US" dirty="0"/>
                        <a:t>S</a:t>
                      </a:r>
                      <a:r>
                        <a:rPr lang="en-US" baseline="-25000" dirty="0"/>
                        <a:t>T</a:t>
                      </a:r>
                    </a:p>
                  </a:txBody>
                  <a:tcPr/>
                </a:tc>
                <a:tc>
                  <a:txBody>
                    <a:bodyPr/>
                    <a:lstStyle/>
                    <a:p>
                      <a:r>
                        <a:rPr lang="en-US" dirty="0"/>
                        <a:t>X</a:t>
                      </a:r>
                    </a:p>
                  </a:txBody>
                  <a:tcPr/>
                </a:tc>
                <a:tc>
                  <a:txBody>
                    <a:bodyPr/>
                    <a:lstStyle/>
                    <a:p>
                      <a:r>
                        <a:rPr lang="en-US" dirty="0"/>
                        <a:t>X</a:t>
                      </a:r>
                    </a:p>
                  </a:txBody>
                  <a:tcPr/>
                </a:tc>
                <a:extLst>
                  <a:ext uri="{0D108BD9-81ED-4DB2-BD59-A6C34878D82A}">
                    <a16:rowId xmlns:a16="http://schemas.microsoft.com/office/drawing/2014/main" val="438951089"/>
                  </a:ext>
                </a:extLst>
              </a:tr>
            </a:tbl>
          </a:graphicData>
        </a:graphic>
      </p:graphicFrame>
    </p:spTree>
    <p:extLst>
      <p:ext uri="{BB962C8B-B14F-4D97-AF65-F5344CB8AC3E}">
        <p14:creationId xmlns:p14="http://schemas.microsoft.com/office/powerpoint/2010/main" val="9692199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7674E-2F59-4F24-A1E3-F8B8C48E674D}"/>
              </a:ext>
            </a:extLst>
          </p:cNvPr>
          <p:cNvSpPr>
            <a:spLocks noGrp="1"/>
          </p:cNvSpPr>
          <p:nvPr>
            <p:ph type="title"/>
          </p:nvPr>
        </p:nvSpPr>
        <p:spPr>
          <a:xfrm>
            <a:off x="1024128" y="585216"/>
            <a:ext cx="8018272" cy="1499616"/>
          </a:xfrm>
        </p:spPr>
        <p:txBody>
          <a:bodyPr>
            <a:normAutofit/>
          </a:bodyPr>
          <a:lstStyle/>
          <a:p>
            <a:r>
              <a:rPr lang="en-US"/>
              <a:t>Put-call parity applications: firm value</a:t>
            </a:r>
          </a:p>
        </p:txBody>
      </p:sp>
      <p:sp>
        <p:nvSpPr>
          <p:cNvPr id="3" name="Content Placeholder 2">
            <a:extLst>
              <a:ext uri="{FF2B5EF4-FFF2-40B4-BE49-F238E27FC236}">
                <a16:creationId xmlns:a16="http://schemas.microsoft.com/office/drawing/2014/main" id="{AC361E46-EEB9-4F1D-AED2-14EB3E33E25D}"/>
              </a:ext>
            </a:extLst>
          </p:cNvPr>
          <p:cNvSpPr>
            <a:spLocks noGrp="1"/>
          </p:cNvSpPr>
          <p:nvPr>
            <p:ph idx="1"/>
          </p:nvPr>
        </p:nvSpPr>
        <p:spPr>
          <a:xfrm>
            <a:off x="1024128" y="2286000"/>
            <a:ext cx="8018271" cy="4023360"/>
          </a:xfrm>
        </p:spPr>
        <p:txBody>
          <a:bodyPr>
            <a:normAutofit/>
          </a:bodyPr>
          <a:lstStyle/>
          <a:p>
            <a:r>
              <a:rPr lang="en-US" sz="1500" dirty="0"/>
              <a:t>When the debt matures at T, the firm’s debt and assets are distributed between shareholders and debtholders with two possible outcomes depending on the firm’s value at time T (V</a:t>
            </a:r>
            <a:r>
              <a:rPr lang="en-US" sz="1500" baseline="-25000" dirty="0"/>
              <a:t>T</a:t>
            </a:r>
            <a:r>
              <a:rPr lang="en-US" sz="1500" dirty="0"/>
              <a:t>):</a:t>
            </a:r>
          </a:p>
          <a:p>
            <a:r>
              <a:rPr lang="en-US" sz="1500" dirty="0"/>
              <a:t>1. </a:t>
            </a:r>
            <a:r>
              <a:rPr lang="en-US" sz="1500" dirty="0">
                <a:solidFill>
                  <a:srgbClr val="FF0000"/>
                </a:solidFill>
              </a:rPr>
              <a:t>Solvency</a:t>
            </a:r>
            <a:r>
              <a:rPr lang="en-US" sz="1500" dirty="0"/>
              <a:t> (V</a:t>
            </a:r>
            <a:r>
              <a:rPr lang="en-US" sz="1500" baseline="-25000" dirty="0"/>
              <a:t>T</a:t>
            </a:r>
            <a:r>
              <a:rPr lang="en-US" sz="1500" dirty="0"/>
              <a:t> &gt; D): If the value of the firm (V</a:t>
            </a:r>
            <a:r>
              <a:rPr lang="en-US" sz="1500" baseline="-25000" dirty="0"/>
              <a:t>T</a:t>
            </a:r>
            <a:r>
              <a:rPr lang="en-US" sz="1500" dirty="0"/>
              <a:t>) exceeds the face value of the debt, or V</a:t>
            </a:r>
            <a:r>
              <a:rPr lang="en-US" sz="1500" baseline="-25000" dirty="0"/>
              <a:t>T</a:t>
            </a:r>
            <a:r>
              <a:rPr lang="en-US" sz="1500" dirty="0"/>
              <a:t> &gt; D, at time T, we say the firm is solvent and able to return capital to both its shareholders and debtholders.</a:t>
            </a:r>
          </a:p>
          <a:p>
            <a:r>
              <a:rPr lang="en-US" sz="1500" dirty="0"/>
              <a:t>● Debtholders receive D and are repaid in full.</a:t>
            </a:r>
          </a:p>
          <a:p>
            <a:r>
              <a:rPr lang="en-US" sz="1500" dirty="0"/>
              <a:t>● Shareholders receive the residual: E</a:t>
            </a:r>
            <a:r>
              <a:rPr lang="en-US" sz="1500" baseline="-25000" dirty="0"/>
              <a:t>T</a:t>
            </a:r>
            <a:r>
              <a:rPr lang="en-US" sz="1500" dirty="0"/>
              <a:t> = V</a:t>
            </a:r>
            <a:r>
              <a:rPr lang="en-US" sz="1500" baseline="-25000" dirty="0"/>
              <a:t>T</a:t>
            </a:r>
            <a:r>
              <a:rPr lang="en-US" sz="1500" dirty="0"/>
              <a:t> – D.</a:t>
            </a:r>
          </a:p>
          <a:p>
            <a:r>
              <a:rPr lang="en-US" sz="1500" dirty="0"/>
              <a:t>2. </a:t>
            </a:r>
            <a:r>
              <a:rPr lang="en-US" sz="1500" dirty="0">
                <a:solidFill>
                  <a:srgbClr val="FF0000"/>
                </a:solidFill>
              </a:rPr>
              <a:t>Insolvency</a:t>
            </a:r>
            <a:r>
              <a:rPr lang="en-US" sz="1500" dirty="0"/>
              <a:t> (V</a:t>
            </a:r>
            <a:r>
              <a:rPr lang="en-US" sz="1500" baseline="-25000" dirty="0"/>
              <a:t>T</a:t>
            </a:r>
            <a:r>
              <a:rPr lang="en-US" sz="1500" dirty="0"/>
              <a:t> &lt; D): If the value of the firm (V</a:t>
            </a:r>
            <a:r>
              <a:rPr lang="en-US" sz="1500" baseline="-25000" dirty="0"/>
              <a:t>T</a:t>
            </a:r>
            <a:r>
              <a:rPr lang="en-US" sz="1500" dirty="0"/>
              <a:t>) is below the face value of the debt, or V</a:t>
            </a:r>
            <a:r>
              <a:rPr lang="en-US" sz="1500" baseline="-25000" dirty="0"/>
              <a:t>T</a:t>
            </a:r>
            <a:r>
              <a:rPr lang="en-US" sz="1500" dirty="0"/>
              <a:t> &lt; D, at time T, we say the firm is insolvent. In the event of insolvency, shareholders receive nothing and debtholders are owed more than the value of the firm’s assets. Debtholders therefore receive VT to settle their debt claim of D at time T.</a:t>
            </a:r>
          </a:p>
          <a:p>
            <a:r>
              <a:rPr lang="en-US" sz="1500" dirty="0"/>
              <a:t>● Debtholders have a priority claim on assets and receive V</a:t>
            </a:r>
            <a:r>
              <a:rPr lang="en-US" sz="1500" baseline="-25000" dirty="0"/>
              <a:t>T</a:t>
            </a:r>
            <a:r>
              <a:rPr lang="en-US" sz="1500" dirty="0"/>
              <a:t> &lt; D.</a:t>
            </a:r>
          </a:p>
          <a:p>
            <a:r>
              <a:rPr lang="en-US" sz="1500" dirty="0"/>
              <a:t>● Shareholders receive the residual, E</a:t>
            </a:r>
            <a:r>
              <a:rPr lang="en-US" sz="1500" baseline="-25000" dirty="0"/>
              <a:t>T</a:t>
            </a:r>
            <a:r>
              <a:rPr lang="en-US" sz="1500" dirty="0"/>
              <a:t> = 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67768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AE4AC-D0AF-4FC3-9310-1339223A60A9}"/>
              </a:ext>
            </a:extLst>
          </p:cNvPr>
          <p:cNvSpPr>
            <a:spLocks noGrp="1"/>
          </p:cNvSpPr>
          <p:nvPr>
            <p:ph type="title"/>
          </p:nvPr>
        </p:nvSpPr>
        <p:spPr>
          <a:xfrm>
            <a:off x="1024128" y="585216"/>
            <a:ext cx="8018272" cy="1499616"/>
          </a:xfrm>
        </p:spPr>
        <p:txBody>
          <a:bodyPr>
            <a:normAutofit/>
          </a:bodyPr>
          <a:lstStyle/>
          <a:p>
            <a:r>
              <a:rPr lang="en-US"/>
              <a:t>Put-call parity applications: firm value</a:t>
            </a:r>
          </a:p>
        </p:txBody>
      </p:sp>
      <p:sp>
        <p:nvSpPr>
          <p:cNvPr id="3" name="Content Placeholder 2">
            <a:extLst>
              <a:ext uri="{FF2B5EF4-FFF2-40B4-BE49-F238E27FC236}">
                <a16:creationId xmlns:a16="http://schemas.microsoft.com/office/drawing/2014/main" id="{2ACCBE54-5F66-4EC0-A9CB-F261477CF0AC}"/>
              </a:ext>
            </a:extLst>
          </p:cNvPr>
          <p:cNvSpPr>
            <a:spLocks noGrp="1"/>
          </p:cNvSpPr>
          <p:nvPr>
            <p:ph idx="1"/>
          </p:nvPr>
        </p:nvSpPr>
        <p:spPr>
          <a:xfrm>
            <a:off x="1024128" y="2286000"/>
            <a:ext cx="8018271" cy="4023360"/>
          </a:xfrm>
        </p:spPr>
        <p:txBody>
          <a:bodyPr>
            <a:normAutofit/>
          </a:bodyPr>
          <a:lstStyle/>
          <a:p>
            <a:r>
              <a:rPr lang="en-US" sz="2000" dirty="0"/>
              <a:t>■ shareholder payoff is max(0, </a:t>
            </a:r>
            <a:r>
              <a:rPr lang="en-US" sz="2000" i="1" dirty="0"/>
              <a:t>V</a:t>
            </a:r>
            <a:r>
              <a:rPr lang="en-US" sz="2000" i="1" baseline="-25000" dirty="0"/>
              <a:t>T</a:t>
            </a:r>
            <a:r>
              <a:rPr lang="en-US" sz="2000" i="1" dirty="0"/>
              <a:t> </a:t>
            </a:r>
            <a:r>
              <a:rPr lang="en-US" sz="2000" dirty="0"/>
              <a:t>– </a:t>
            </a:r>
            <a:r>
              <a:rPr lang="en-US" sz="2000" i="1" dirty="0"/>
              <a:t>D</a:t>
            </a:r>
            <a:r>
              <a:rPr lang="en-US" sz="2000" dirty="0"/>
              <a:t>) </a:t>
            </a:r>
          </a:p>
          <a:p>
            <a:r>
              <a:rPr lang="en-US" sz="2000" dirty="0"/>
              <a:t>■ debtholder payoff is min(</a:t>
            </a:r>
            <a:r>
              <a:rPr lang="en-US" sz="2000" i="1" dirty="0"/>
              <a:t>V</a:t>
            </a:r>
            <a:r>
              <a:rPr lang="en-US" sz="2000" i="1" baseline="-25000" dirty="0"/>
              <a:t>T</a:t>
            </a:r>
            <a:r>
              <a:rPr lang="en-US" sz="2000" dirty="0"/>
              <a:t>, </a:t>
            </a:r>
            <a:r>
              <a:rPr lang="en-US" sz="2000" i="1" dirty="0"/>
              <a:t>D</a:t>
            </a:r>
            <a:r>
              <a:rPr lang="en-US" sz="2000" dirty="0"/>
              <a:t>)</a:t>
            </a:r>
          </a:p>
          <a:p>
            <a:r>
              <a:rPr lang="en-US" altLang="zh-CN" sz="2000" dirty="0"/>
              <a:t>Shareholders hold a </a:t>
            </a:r>
            <a:r>
              <a:rPr lang="en-US" altLang="zh-CN" sz="2000" dirty="0">
                <a:solidFill>
                  <a:srgbClr val="FF0000"/>
                </a:solidFill>
              </a:rPr>
              <a:t>call option on firm value(V</a:t>
            </a:r>
            <a:r>
              <a:rPr lang="en-US" altLang="zh-CN" sz="2000" baseline="-25000" dirty="0">
                <a:solidFill>
                  <a:srgbClr val="FF0000"/>
                </a:solidFill>
              </a:rPr>
              <a:t>T</a:t>
            </a:r>
            <a:r>
              <a:rPr lang="en-US" altLang="zh-CN" sz="2000" dirty="0">
                <a:solidFill>
                  <a:srgbClr val="FF0000"/>
                </a:solidFill>
              </a:rPr>
              <a:t>) with an exercise price of D</a:t>
            </a:r>
            <a:r>
              <a:rPr lang="en-US" altLang="zh-CN" sz="2000" dirty="0"/>
              <a:t>.</a:t>
            </a:r>
          </a:p>
          <a:p>
            <a:r>
              <a:rPr lang="en-US" sz="2000" dirty="0"/>
              <a:t>Debtholders hold a </a:t>
            </a:r>
            <a:r>
              <a:rPr lang="en-US" sz="2000" dirty="0">
                <a:solidFill>
                  <a:srgbClr val="FF0000"/>
                </a:solidFill>
              </a:rPr>
              <a:t>long position in a risk-free bond (</a:t>
            </a:r>
            <a:r>
              <a:rPr lang="en-US" sz="2000" i="1" dirty="0">
                <a:solidFill>
                  <a:srgbClr val="FF0000"/>
                </a:solidFill>
              </a:rPr>
              <a:t>D</a:t>
            </a:r>
            <a:r>
              <a:rPr lang="en-US" sz="2000" dirty="0">
                <a:solidFill>
                  <a:srgbClr val="FF0000"/>
                </a:solidFill>
              </a:rPr>
              <a:t>) </a:t>
            </a:r>
            <a:r>
              <a:rPr lang="en-US" sz="2000" dirty="0"/>
              <a:t>and have </a:t>
            </a:r>
            <a:r>
              <a:rPr lang="en-US" sz="2000" dirty="0">
                <a:solidFill>
                  <a:srgbClr val="FF0000"/>
                </a:solidFill>
              </a:rPr>
              <a:t>sold a put option to shareholders on firm value (</a:t>
            </a:r>
            <a:r>
              <a:rPr lang="en-US" sz="2000" i="1" dirty="0">
                <a:solidFill>
                  <a:srgbClr val="FF0000"/>
                </a:solidFill>
              </a:rPr>
              <a:t>V</a:t>
            </a:r>
            <a:r>
              <a:rPr lang="en-US" sz="2000" i="1" baseline="-25000" dirty="0">
                <a:solidFill>
                  <a:srgbClr val="FF0000"/>
                </a:solidFill>
              </a:rPr>
              <a:t>T</a:t>
            </a:r>
            <a:r>
              <a:rPr lang="en-US" sz="2000" dirty="0">
                <a:solidFill>
                  <a:srgbClr val="FF0000"/>
                </a:solidFill>
              </a:rPr>
              <a:t>) with an exercise price of </a:t>
            </a:r>
            <a:r>
              <a:rPr lang="en-US" sz="2000" i="1" dirty="0">
                <a:solidFill>
                  <a:srgbClr val="FF0000"/>
                </a:solidFill>
              </a:rPr>
              <a:t>D</a:t>
            </a:r>
            <a:r>
              <a:rPr lang="en-US" sz="2000" dirty="0"/>
              <a:t>.</a:t>
            </a:r>
          </a:p>
          <a:p>
            <a:r>
              <a:rPr lang="en-US" altLang="zh-CN" sz="2000" dirty="0"/>
              <a:t>Revisiting the put–call parity relationship, S</a:t>
            </a:r>
            <a:r>
              <a:rPr lang="en-US" altLang="zh-CN" sz="2000" baseline="-25000" dirty="0"/>
              <a:t>0</a:t>
            </a:r>
            <a:r>
              <a:rPr lang="en-US" altLang="zh-CN" sz="2000" dirty="0"/>
              <a:t> + P</a:t>
            </a:r>
            <a:r>
              <a:rPr lang="en-US" altLang="zh-CN" sz="2000" baseline="-25000" dirty="0"/>
              <a:t>0</a:t>
            </a:r>
            <a:r>
              <a:rPr lang="en-US" altLang="zh-CN" sz="2000" dirty="0"/>
              <a:t> = C</a:t>
            </a:r>
            <a:r>
              <a:rPr lang="en-US" altLang="zh-CN" sz="2000" baseline="-25000" dirty="0"/>
              <a:t>0</a:t>
            </a:r>
            <a:r>
              <a:rPr lang="en-US" altLang="zh-CN" sz="2000" dirty="0"/>
              <a:t> + PV(X), we may substitute the value of the firm at time 0 (V</a:t>
            </a:r>
            <a:r>
              <a:rPr lang="en-US" altLang="zh-CN" sz="2000" baseline="-25000" dirty="0"/>
              <a:t>0</a:t>
            </a:r>
            <a:r>
              <a:rPr lang="en-US" altLang="zh-CN" sz="2000" dirty="0"/>
              <a:t>) for the underlying asset (S</a:t>
            </a:r>
            <a:r>
              <a:rPr lang="en-US" altLang="zh-CN" sz="2000" baseline="-25000" dirty="0"/>
              <a:t>0</a:t>
            </a:r>
            <a:r>
              <a:rPr lang="en-US" altLang="zh-CN" sz="2000" dirty="0"/>
              <a:t>), substitute the debt (D) for the risk-free bond (X), and solve for V</a:t>
            </a:r>
            <a:r>
              <a:rPr lang="en-US" altLang="zh-CN" sz="2000" baseline="-25000" dirty="0"/>
              <a:t>0</a:t>
            </a:r>
            <a:r>
              <a:rPr lang="en-US" altLang="zh-CN" sz="2000" dirty="0"/>
              <a:t> as follows:</a:t>
            </a:r>
          </a:p>
          <a:p>
            <a:r>
              <a:rPr lang="en-US" altLang="zh-CN" sz="2000" dirty="0"/>
              <a:t>V</a:t>
            </a:r>
            <a:r>
              <a:rPr lang="en-US" altLang="zh-CN" sz="2000" baseline="-25000" dirty="0"/>
              <a:t>0</a:t>
            </a:r>
            <a:r>
              <a:rPr lang="en-US" altLang="zh-CN" sz="2000" dirty="0"/>
              <a:t> + P</a:t>
            </a:r>
            <a:r>
              <a:rPr lang="en-US" altLang="zh-CN" sz="2000" baseline="-25000" dirty="0"/>
              <a:t>0</a:t>
            </a:r>
            <a:r>
              <a:rPr lang="en-US" altLang="zh-CN" sz="2000" dirty="0"/>
              <a:t> = C</a:t>
            </a:r>
            <a:r>
              <a:rPr lang="en-US" altLang="zh-CN" sz="2000" baseline="-25000" dirty="0"/>
              <a:t>0</a:t>
            </a:r>
            <a:r>
              <a:rPr lang="en-US" altLang="zh-CN" sz="2000" dirty="0"/>
              <a:t> + PV(D)</a:t>
            </a:r>
          </a:p>
          <a:p>
            <a:r>
              <a:rPr lang="en-US" altLang="zh-CN" sz="2000" dirty="0"/>
              <a:t>V</a:t>
            </a:r>
            <a:r>
              <a:rPr lang="en-US" altLang="zh-CN" sz="2000" baseline="-25000" dirty="0"/>
              <a:t>0</a:t>
            </a:r>
            <a:r>
              <a:rPr lang="en-US" altLang="zh-CN" sz="2000" dirty="0"/>
              <a:t> = C</a:t>
            </a:r>
            <a:r>
              <a:rPr lang="en-US" altLang="zh-CN" sz="2000" baseline="-25000" dirty="0"/>
              <a:t>0</a:t>
            </a:r>
            <a:r>
              <a:rPr lang="en-US" altLang="zh-CN" sz="2000" dirty="0"/>
              <a:t> + PV(D) – P</a:t>
            </a:r>
            <a:r>
              <a:rPr lang="en-US" altLang="zh-CN" sz="2000" baseline="-25000" dirty="0"/>
              <a:t>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037188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977D3-D425-451F-936B-25D687C0D39F}"/>
              </a:ext>
            </a:extLst>
          </p:cNvPr>
          <p:cNvSpPr>
            <a:spLocks noGrp="1"/>
          </p:cNvSpPr>
          <p:nvPr>
            <p:ph type="title"/>
          </p:nvPr>
        </p:nvSpPr>
        <p:spPr>
          <a:xfrm>
            <a:off x="1024128" y="585216"/>
            <a:ext cx="8018272" cy="1499616"/>
          </a:xfrm>
        </p:spPr>
        <p:txBody>
          <a:bodyPr>
            <a:normAutofit/>
          </a:bodyPr>
          <a:lstStyle/>
          <a:p>
            <a:r>
              <a:rPr lang="en-US"/>
              <a:t>One-period binomial model</a:t>
            </a:r>
          </a:p>
        </p:txBody>
      </p:sp>
      <p:sp>
        <p:nvSpPr>
          <p:cNvPr id="7" name="Content Placeholder 2">
            <a:extLst>
              <a:ext uri="{FF2B5EF4-FFF2-40B4-BE49-F238E27FC236}">
                <a16:creationId xmlns:a16="http://schemas.microsoft.com/office/drawing/2014/main" id="{12A8C9F5-5FC6-46EF-82C0-9CD4A0558651}"/>
              </a:ext>
            </a:extLst>
          </p:cNvPr>
          <p:cNvSpPr>
            <a:spLocks noGrp="1"/>
          </p:cNvSpPr>
          <p:nvPr>
            <p:ph idx="1"/>
          </p:nvPr>
        </p:nvSpPr>
        <p:spPr>
          <a:xfrm>
            <a:off x="1024128" y="2286000"/>
            <a:ext cx="8018271" cy="4023360"/>
          </a:xfrm>
        </p:spPr>
        <p:txBody>
          <a:bodyPr>
            <a:normAutofit/>
          </a:bodyPr>
          <a:lstStyle/>
          <a:p>
            <a:r>
              <a:rPr lang="en-US" sz="2000"/>
              <a:t>The asymmetric payoff profile of options and other contingent claims makes valuation of these instruments more challenging. Assumptions about future prices are an important component in option valuation given the different payoffs under different scenarios whose likelihood changes over time. Option valuation therefore requires the specification of a model for the future (random) price behavior of the option’s underlying asset.</a:t>
            </a:r>
          </a:p>
          <a:p>
            <a:r>
              <a:rPr lang="en-US" sz="2000"/>
              <a:t>The binomial model is a common tool used to determine the no-arbitrage value of an option.</a:t>
            </a:r>
          </a:p>
          <a:p>
            <a:r>
              <a:rPr lang="en-US" sz="2000"/>
              <a:t>The simplicity of this model makes it attractive, as we only need to make an assumption about the magnitude of the potential upward and downward price changes of the underlying asset in a future time period.</a:t>
            </a:r>
          </a:p>
          <a:p>
            <a:endParaRPr lang="en-US" sz="200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198423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A8F8D-9622-4FCF-914E-CAC22857F3C0}"/>
              </a:ext>
            </a:extLst>
          </p:cNvPr>
          <p:cNvSpPr>
            <a:spLocks noGrp="1"/>
          </p:cNvSpPr>
          <p:nvPr>
            <p:ph type="title"/>
          </p:nvPr>
        </p:nvSpPr>
        <p:spPr>
          <a:xfrm>
            <a:off x="1024128" y="585216"/>
            <a:ext cx="5867061" cy="1499616"/>
          </a:xfrm>
        </p:spPr>
        <p:txBody>
          <a:bodyPr vert="horz" lIns="91440" tIns="45720" rIns="91440" bIns="45720" rtlCol="0" anchor="ctr">
            <a:normAutofit/>
          </a:bodyPr>
          <a:lstStyle/>
          <a:p>
            <a:r>
              <a:rPr lang="en-US" altLang="zh-CN" sz="4000" dirty="0"/>
              <a:t>no-arbitrage pricing</a:t>
            </a:r>
            <a:endParaRPr lang="en-US" sz="4000" dirty="0"/>
          </a:p>
        </p:txBody>
      </p:sp>
      <p:pic>
        <p:nvPicPr>
          <p:cNvPr id="5" name="Content Placeholder 4">
            <a:extLst>
              <a:ext uri="{FF2B5EF4-FFF2-40B4-BE49-F238E27FC236}">
                <a16:creationId xmlns:a16="http://schemas.microsoft.com/office/drawing/2014/main" id="{DEF55BAB-3DD9-4159-88B8-203CF8233EDD}"/>
              </a:ext>
            </a:extLst>
          </p:cNvPr>
          <p:cNvPicPr>
            <a:picLocks noGrp="1" noChangeAspect="1"/>
          </p:cNvPicPr>
          <p:nvPr>
            <p:ph idx="1"/>
          </p:nvPr>
        </p:nvPicPr>
        <p:blipFill>
          <a:blip r:embed="rId2"/>
          <a:stretch>
            <a:fillRect/>
          </a:stretch>
        </p:blipFill>
        <p:spPr>
          <a:xfrm>
            <a:off x="1077461" y="2286000"/>
            <a:ext cx="5760395" cy="3886200"/>
          </a:xfrm>
          <a:prstGeom prst="rect">
            <a:avLst/>
          </a:prstGeom>
        </p:spPr>
      </p:pic>
      <p:sp>
        <p:nvSpPr>
          <p:cNvPr id="11" name="Rectangle 10">
            <a:extLst>
              <a:ext uri="{FF2B5EF4-FFF2-40B4-BE49-F238E27FC236}">
                <a16:creationId xmlns:a16="http://schemas.microsoft.com/office/drawing/2014/main" id="{CA4D39DB-AFA4-47BA-A7F2-13A71D210C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2"/>
            <a:ext cx="465734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5530E33-012B-43B1-9CEE-FBE6B6EB7632}"/>
              </a:ext>
            </a:extLst>
          </p:cNvPr>
          <p:cNvSpPr txBox="1"/>
          <p:nvPr/>
        </p:nvSpPr>
        <p:spPr>
          <a:xfrm>
            <a:off x="8021490" y="585216"/>
            <a:ext cx="3527043" cy="5586984"/>
          </a:xfrm>
          <a:prstGeom prst="rect">
            <a:avLst/>
          </a:prstGeom>
        </p:spPr>
        <p:txBody>
          <a:bodyPr vert="horz" lIns="45720" tIns="45720" rIns="45720" bIns="45720" rtlCol="0" anchor="ctr">
            <a:normAutofit/>
          </a:bodyPr>
          <a:lstStyle/>
          <a:p>
            <a:pPr defTabSz="914400">
              <a:lnSpc>
                <a:spcPct val="90000"/>
              </a:lnSpc>
              <a:spcAft>
                <a:spcPts val="600"/>
              </a:spcAft>
              <a:buClr>
                <a:schemeClr val="accent1"/>
              </a:buClr>
            </a:pPr>
            <a:r>
              <a:rPr lang="en-US" sz="2000" dirty="0">
                <a:solidFill>
                  <a:srgbClr val="FFFFFF"/>
                </a:solidFill>
              </a:rPr>
              <a:t>R</a:t>
            </a:r>
            <a:r>
              <a:rPr lang="en-US" sz="2000" baseline="30000" dirty="0">
                <a:solidFill>
                  <a:srgbClr val="FFFFFF"/>
                </a:solidFill>
              </a:rPr>
              <a:t>u</a:t>
            </a:r>
            <a:r>
              <a:rPr lang="en-US" sz="2000" dirty="0">
                <a:solidFill>
                  <a:srgbClr val="FFFFFF"/>
                </a:solidFill>
              </a:rPr>
              <a:t>=S</a:t>
            </a:r>
            <a:r>
              <a:rPr lang="en-US" sz="2000" baseline="-25000" dirty="0">
                <a:solidFill>
                  <a:srgbClr val="FFFFFF"/>
                </a:solidFill>
              </a:rPr>
              <a:t>1</a:t>
            </a:r>
            <a:r>
              <a:rPr lang="en-US" sz="2000" baseline="30000" dirty="0">
                <a:solidFill>
                  <a:srgbClr val="FFFFFF"/>
                </a:solidFill>
              </a:rPr>
              <a:t>u</a:t>
            </a:r>
            <a:r>
              <a:rPr lang="en-US" sz="2000" dirty="0">
                <a:solidFill>
                  <a:srgbClr val="FFFFFF"/>
                </a:solidFill>
              </a:rPr>
              <a:t>/S</a:t>
            </a:r>
            <a:r>
              <a:rPr lang="en-US" sz="2000" baseline="-25000" dirty="0">
                <a:solidFill>
                  <a:srgbClr val="FFFFFF"/>
                </a:solidFill>
              </a:rPr>
              <a:t>0</a:t>
            </a:r>
            <a:r>
              <a:rPr lang="en-US" sz="2000" dirty="0">
                <a:solidFill>
                  <a:srgbClr val="FFFFFF"/>
                </a:solidFill>
              </a:rPr>
              <a:t> &gt;1</a:t>
            </a:r>
          </a:p>
          <a:p>
            <a:pPr defTabSz="914400">
              <a:lnSpc>
                <a:spcPct val="90000"/>
              </a:lnSpc>
              <a:spcAft>
                <a:spcPts val="600"/>
              </a:spcAft>
              <a:buClr>
                <a:schemeClr val="accent1"/>
              </a:buClr>
            </a:pPr>
            <a:r>
              <a:rPr lang="en-US" sz="2000" dirty="0">
                <a:solidFill>
                  <a:srgbClr val="FFFFFF"/>
                </a:solidFill>
              </a:rPr>
              <a:t>R</a:t>
            </a:r>
            <a:r>
              <a:rPr lang="en-US" sz="2000" baseline="30000" dirty="0">
                <a:solidFill>
                  <a:srgbClr val="FFFFFF"/>
                </a:solidFill>
              </a:rPr>
              <a:t>d</a:t>
            </a:r>
            <a:r>
              <a:rPr lang="en-US" sz="2000" dirty="0">
                <a:solidFill>
                  <a:srgbClr val="FFFFFF"/>
                </a:solidFill>
              </a:rPr>
              <a:t>=S</a:t>
            </a:r>
            <a:r>
              <a:rPr lang="en-US" sz="2000" baseline="-25000" dirty="0">
                <a:solidFill>
                  <a:srgbClr val="FFFFFF"/>
                </a:solidFill>
              </a:rPr>
              <a:t>1</a:t>
            </a:r>
            <a:r>
              <a:rPr lang="en-US" sz="2000" baseline="30000" dirty="0">
                <a:solidFill>
                  <a:srgbClr val="FFFFFF"/>
                </a:solidFill>
              </a:rPr>
              <a:t>d</a:t>
            </a:r>
            <a:r>
              <a:rPr lang="en-US" sz="2000" dirty="0">
                <a:solidFill>
                  <a:srgbClr val="FFFFFF"/>
                </a:solidFill>
              </a:rPr>
              <a:t>/S</a:t>
            </a:r>
            <a:r>
              <a:rPr lang="en-US" sz="2000" baseline="-25000" dirty="0">
                <a:solidFill>
                  <a:srgbClr val="FFFFFF"/>
                </a:solidFill>
              </a:rPr>
              <a:t>0</a:t>
            </a:r>
            <a:r>
              <a:rPr lang="en-US" sz="2000" dirty="0">
                <a:solidFill>
                  <a:srgbClr val="FFFFFF"/>
                </a:solidFill>
              </a:rPr>
              <a:t> &lt;1</a:t>
            </a:r>
          </a:p>
        </p:txBody>
      </p:sp>
    </p:spTree>
    <p:extLst>
      <p:ext uri="{BB962C8B-B14F-4D97-AF65-F5344CB8AC3E}">
        <p14:creationId xmlns:p14="http://schemas.microsoft.com/office/powerpoint/2010/main" val="343274070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F5213-37DD-47B1-A596-B6049579CDC3}"/>
              </a:ext>
            </a:extLst>
          </p:cNvPr>
          <p:cNvSpPr>
            <a:spLocks noGrp="1"/>
          </p:cNvSpPr>
          <p:nvPr>
            <p:ph type="title"/>
          </p:nvPr>
        </p:nvSpPr>
        <p:spPr/>
        <p:txBody>
          <a:bodyPr/>
          <a:lstStyle/>
          <a:p>
            <a:r>
              <a:rPr lang="en-US" sz="4400" dirty="0"/>
              <a:t>One-period binomial model</a:t>
            </a:r>
            <a:br>
              <a:rPr lang="en-US" sz="6600" dirty="0"/>
            </a:br>
            <a:r>
              <a:rPr lang="en-US" altLang="zh-CN" sz="3600" dirty="0"/>
              <a:t>no-arbitrage pricing</a:t>
            </a:r>
            <a:endParaRPr lang="en-US" sz="3600" dirty="0"/>
          </a:p>
        </p:txBody>
      </p:sp>
      <p:sp>
        <p:nvSpPr>
          <p:cNvPr id="3" name="Content Placeholder 2">
            <a:extLst>
              <a:ext uri="{FF2B5EF4-FFF2-40B4-BE49-F238E27FC236}">
                <a16:creationId xmlns:a16="http://schemas.microsoft.com/office/drawing/2014/main" id="{9E5CD3F6-B465-4B19-8F42-2078EECB3BE6}"/>
              </a:ext>
            </a:extLst>
          </p:cNvPr>
          <p:cNvSpPr>
            <a:spLocks noGrp="1"/>
          </p:cNvSpPr>
          <p:nvPr>
            <p:ph idx="1"/>
          </p:nvPr>
        </p:nvSpPr>
        <p:spPr/>
        <p:txBody>
          <a:bodyPr/>
          <a:lstStyle/>
          <a:p>
            <a:r>
              <a:rPr lang="en-US" sz="2000" dirty="0"/>
              <a:t>For example, setting S</a:t>
            </a:r>
            <a:r>
              <a:rPr lang="en-US" sz="2000" baseline="-25000" dirty="0"/>
              <a:t>0</a:t>
            </a:r>
            <a:r>
              <a:rPr lang="en-US" sz="2000" dirty="0"/>
              <a:t>=80 ,S</a:t>
            </a:r>
            <a:r>
              <a:rPr lang="en-US" sz="2000" baseline="-25000" dirty="0"/>
              <a:t>1</a:t>
            </a:r>
            <a:r>
              <a:rPr lang="en-US" sz="2000" baseline="30000" dirty="0"/>
              <a:t>d</a:t>
            </a:r>
            <a:r>
              <a:rPr lang="en-US" sz="2000" dirty="0"/>
              <a:t>= €60 and S</a:t>
            </a:r>
            <a:r>
              <a:rPr lang="en-US" sz="2000" baseline="-25000" dirty="0"/>
              <a:t>1</a:t>
            </a:r>
            <a:r>
              <a:rPr lang="en-US" sz="2000" baseline="30000" dirty="0"/>
              <a:t>u</a:t>
            </a:r>
            <a:r>
              <a:rPr lang="en-US" sz="2000" dirty="0"/>
              <a:t> = €110. Then, R</a:t>
            </a:r>
            <a:r>
              <a:rPr lang="en-US" sz="2000" baseline="30000" dirty="0"/>
              <a:t>u</a:t>
            </a:r>
            <a:r>
              <a:rPr lang="en-US" sz="2000" dirty="0"/>
              <a:t> = 1.375 and R</a:t>
            </a:r>
            <a:r>
              <a:rPr lang="en-US" sz="2000" baseline="30000" dirty="0"/>
              <a:t>d</a:t>
            </a:r>
            <a:r>
              <a:rPr lang="en-US" sz="2000" dirty="0"/>
              <a:t> = 0.75</a:t>
            </a:r>
            <a:r>
              <a:rPr lang="en-US" dirty="0"/>
              <a:t>.R</a:t>
            </a:r>
            <a:r>
              <a:rPr lang="en-US" altLang="zh-CN" dirty="0"/>
              <a:t>f=5%</a:t>
            </a:r>
            <a:endParaRPr lang="en-US" dirty="0"/>
          </a:p>
          <a:p>
            <a:endParaRPr lang="en-US" dirty="0"/>
          </a:p>
        </p:txBody>
      </p:sp>
      <p:pic>
        <p:nvPicPr>
          <p:cNvPr id="5" name="Picture 4">
            <a:extLst>
              <a:ext uri="{FF2B5EF4-FFF2-40B4-BE49-F238E27FC236}">
                <a16:creationId xmlns:a16="http://schemas.microsoft.com/office/drawing/2014/main" id="{88EEDAD2-EBE2-4FDB-B33C-84B1AC228993}"/>
              </a:ext>
            </a:extLst>
          </p:cNvPr>
          <p:cNvPicPr>
            <a:picLocks noChangeAspect="1"/>
          </p:cNvPicPr>
          <p:nvPr/>
        </p:nvPicPr>
        <p:blipFill>
          <a:blip r:embed="rId2"/>
          <a:stretch>
            <a:fillRect/>
          </a:stretch>
        </p:blipFill>
        <p:spPr>
          <a:xfrm>
            <a:off x="1157145" y="2830986"/>
            <a:ext cx="8055094" cy="3283887"/>
          </a:xfrm>
          <a:prstGeom prst="rect">
            <a:avLst/>
          </a:prstGeom>
        </p:spPr>
      </p:pic>
    </p:spTree>
    <p:extLst>
      <p:ext uri="{BB962C8B-B14F-4D97-AF65-F5344CB8AC3E}">
        <p14:creationId xmlns:p14="http://schemas.microsoft.com/office/powerpoint/2010/main" val="1394705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4" descr="Angled shot of pen on a graph">
            <a:extLst>
              <a:ext uri="{FF2B5EF4-FFF2-40B4-BE49-F238E27FC236}">
                <a16:creationId xmlns:a16="http://schemas.microsoft.com/office/drawing/2014/main" id="{96528499-DF1A-6F7B-24BE-F6952FE90397}"/>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0" y="11"/>
            <a:ext cx="12191980" cy="6857989"/>
          </a:xfrm>
          <a:prstGeom prst="rect">
            <a:avLst/>
          </a:prstGeom>
        </p:spPr>
      </p:pic>
      <p:sp>
        <p:nvSpPr>
          <p:cNvPr id="2" name="Title 1">
            <a:extLst>
              <a:ext uri="{FF2B5EF4-FFF2-40B4-BE49-F238E27FC236}">
                <a16:creationId xmlns:a16="http://schemas.microsoft.com/office/drawing/2014/main" id="{30655409-A592-48F4-8E79-104028B7FA18}"/>
              </a:ext>
            </a:extLst>
          </p:cNvPr>
          <p:cNvSpPr>
            <a:spLocks noGrp="1"/>
          </p:cNvSpPr>
          <p:nvPr>
            <p:ph type="title"/>
          </p:nvPr>
        </p:nvSpPr>
        <p:spPr/>
        <p:txBody>
          <a:bodyPr>
            <a:normAutofit/>
          </a:bodyPr>
          <a:lstStyle/>
          <a:p>
            <a:r>
              <a:rPr lang="en-US" sz="4800" dirty="0"/>
              <a:t>Futures</a:t>
            </a:r>
          </a:p>
        </p:txBody>
      </p:sp>
      <p:graphicFrame>
        <p:nvGraphicFramePr>
          <p:cNvPr id="16" name="Content Placeholder 2">
            <a:extLst>
              <a:ext uri="{FF2B5EF4-FFF2-40B4-BE49-F238E27FC236}">
                <a16:creationId xmlns:a16="http://schemas.microsoft.com/office/drawing/2014/main" id="{3C3ED691-B2E3-7447-0B09-EE908E8E7B19}"/>
              </a:ext>
            </a:extLst>
          </p:cNvPr>
          <p:cNvGraphicFramePr>
            <a:graphicFrameLocks noGrp="1"/>
          </p:cNvGraphicFramePr>
          <p:nvPr>
            <p:ph idx="1"/>
            <p:extLst>
              <p:ext uri="{D42A27DB-BD31-4B8C-83A1-F6EECF244321}">
                <p14:modId xmlns:p14="http://schemas.microsoft.com/office/powerpoint/2010/main" val="3107130905"/>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387011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toy robot">
            <a:extLst>
              <a:ext uri="{FF2B5EF4-FFF2-40B4-BE49-F238E27FC236}">
                <a16:creationId xmlns:a16="http://schemas.microsoft.com/office/drawing/2014/main" id="{19FC9A06-8FCC-ECEA-66E5-7D76DDB8FFD9}"/>
              </a:ext>
            </a:extLst>
          </p:cNvPr>
          <p:cNvPicPr>
            <a:picLocks noChangeAspect="1"/>
          </p:cNvPicPr>
          <p:nvPr/>
        </p:nvPicPr>
        <p:blipFill rotWithShape="1">
          <a:blip r:embed="rId2">
            <a:duotone>
              <a:schemeClr val="bg2">
                <a:shade val="45000"/>
                <a:satMod val="135000"/>
              </a:schemeClr>
              <a:prstClr val="white"/>
            </a:duotone>
            <a:alphaModFix amt="40000"/>
          </a:blip>
          <a:srcRect t="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C343F83B-229B-4F79-A022-1B066DF81277}"/>
              </a:ext>
            </a:extLst>
          </p:cNvPr>
          <p:cNvSpPr>
            <a:spLocks noGrp="1"/>
          </p:cNvSpPr>
          <p:nvPr>
            <p:ph type="title"/>
          </p:nvPr>
        </p:nvSpPr>
        <p:spPr>
          <a:xfrm>
            <a:off x="1024128" y="585216"/>
            <a:ext cx="9720072" cy="1499616"/>
          </a:xfrm>
        </p:spPr>
        <p:txBody>
          <a:bodyPr>
            <a:normAutofit/>
          </a:bodyPr>
          <a:lstStyle/>
          <a:p>
            <a:r>
              <a:rPr lang="en-US"/>
              <a:t>One-period binomial model</a:t>
            </a:r>
            <a:br>
              <a:rPr lang="en-US"/>
            </a:br>
            <a:r>
              <a:rPr lang="en-US" altLang="zh-CN"/>
              <a:t>no-arbitrage pricing</a:t>
            </a:r>
            <a:endParaRPr lang="en-US"/>
          </a:p>
        </p:txBody>
      </p:sp>
      <p:cxnSp>
        <p:nvCxnSpPr>
          <p:cNvPr id="10" name="Straight Connector 9">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A54B20-CC9C-42C8-A5EB-040AC341386A}"/>
                  </a:ext>
                </a:extLst>
              </p:cNvPr>
              <p:cNvSpPr>
                <a:spLocks noGrp="1"/>
              </p:cNvSpPr>
              <p:nvPr>
                <p:ph idx="1"/>
              </p:nvPr>
            </p:nvSpPr>
            <p:spPr>
              <a:xfrm>
                <a:off x="1024128" y="2286000"/>
                <a:ext cx="9720073" cy="4023360"/>
              </a:xfrm>
            </p:spPr>
            <p:txBody>
              <a:bodyPr>
                <a:normAutofit/>
              </a:bodyPr>
              <a:lstStyle/>
              <a:p>
                <a:r>
                  <a:rPr lang="en-US" dirty="0"/>
                  <a:t>The only unknown value is c</a:t>
                </a:r>
                <a:r>
                  <a:rPr lang="en-US" baseline="-25000" dirty="0"/>
                  <a:t>0</a:t>
                </a:r>
                <a:r>
                  <a:rPr lang="en-US" dirty="0"/>
                  <a:t>, which may be determined using </a:t>
                </a:r>
                <a:r>
                  <a:rPr lang="en-US"/>
                  <a:t>replication and no-arbitrage pricing</a:t>
                </a:r>
                <a:r>
                  <a:rPr lang="en-US" dirty="0"/>
                  <a:t>. That is, the value of both the option and its underlying asset in each future scenario may be used to construct </a:t>
                </a:r>
                <a:r>
                  <a:rPr lang="en-US"/>
                  <a:t>a risk-free portfolio</a:t>
                </a:r>
                <a:r>
                  <a:rPr lang="en-US" dirty="0"/>
                  <a:t>. For example, assume that at t = 0 we sell the call option at a price of c</a:t>
                </a:r>
                <a:r>
                  <a:rPr lang="en-US" baseline="-25000" dirty="0"/>
                  <a:t>0</a:t>
                </a:r>
                <a:r>
                  <a:rPr lang="en-US" dirty="0"/>
                  <a:t> and purchase h units of the underlying asset.</a:t>
                </a:r>
              </a:p>
              <a:p>
                <a:r>
                  <a:rPr lang="en-US" dirty="0"/>
                  <a:t>V</a:t>
                </a:r>
                <a:r>
                  <a:rPr lang="en-US" baseline="-25000" dirty="0"/>
                  <a:t>0</a:t>
                </a:r>
                <a:r>
                  <a:rPr lang="en-US" dirty="0"/>
                  <a:t>=hS</a:t>
                </a:r>
                <a:r>
                  <a:rPr lang="en-US" baseline="-25000" dirty="0"/>
                  <a:t>0</a:t>
                </a:r>
                <a:r>
                  <a:rPr lang="en-US" dirty="0"/>
                  <a:t>-C</a:t>
                </a:r>
                <a:r>
                  <a:rPr lang="en-US" baseline="-25000" dirty="0"/>
                  <a:t>0</a:t>
                </a:r>
              </a:p>
              <a:p>
                <a:r>
                  <a:rPr lang="en-US" dirty="0"/>
                  <a:t>V</a:t>
                </a:r>
                <a:r>
                  <a:rPr lang="en-US" baseline="-25000" dirty="0"/>
                  <a:t>1</a:t>
                </a:r>
                <a:r>
                  <a:rPr lang="en-US" baseline="30000" dirty="0"/>
                  <a:t>u</a:t>
                </a:r>
                <a:r>
                  <a:rPr lang="en-US" dirty="0"/>
                  <a:t>=hS</a:t>
                </a:r>
                <a:r>
                  <a:rPr lang="en-US" baseline="-25000" dirty="0"/>
                  <a:t>1</a:t>
                </a:r>
                <a:r>
                  <a:rPr lang="en-US" baseline="30000" dirty="0"/>
                  <a:t>u</a:t>
                </a:r>
                <a:r>
                  <a:rPr lang="en-US" dirty="0"/>
                  <a:t>-C</a:t>
                </a:r>
                <a:r>
                  <a:rPr lang="en-US" baseline="-25000" dirty="0"/>
                  <a:t>1</a:t>
                </a:r>
                <a:r>
                  <a:rPr lang="en-US" baseline="30000" dirty="0"/>
                  <a:t>u</a:t>
                </a:r>
                <a:r>
                  <a:rPr lang="en-US" dirty="0"/>
                  <a:t>=h*110-10</a:t>
                </a:r>
              </a:p>
              <a:p>
                <a:r>
                  <a:rPr lang="en-US" dirty="0"/>
                  <a:t>V</a:t>
                </a:r>
                <a:r>
                  <a:rPr lang="en-US" baseline="-25000" dirty="0"/>
                  <a:t>1</a:t>
                </a:r>
                <a:r>
                  <a:rPr lang="en-US" baseline="30000" dirty="0"/>
                  <a:t>d</a:t>
                </a:r>
                <a:r>
                  <a:rPr lang="en-US" dirty="0"/>
                  <a:t>=hS</a:t>
                </a:r>
                <a:r>
                  <a:rPr lang="en-US" baseline="-25000" dirty="0"/>
                  <a:t>1</a:t>
                </a:r>
                <a:r>
                  <a:rPr lang="en-US" baseline="30000" dirty="0"/>
                  <a:t>d</a:t>
                </a:r>
                <a:r>
                  <a:rPr lang="en-US" dirty="0"/>
                  <a:t>-C</a:t>
                </a:r>
                <a:r>
                  <a:rPr lang="en-US" baseline="-25000" dirty="0"/>
                  <a:t>1</a:t>
                </a:r>
                <a:r>
                  <a:rPr lang="en-US" baseline="30000" dirty="0"/>
                  <a:t>d</a:t>
                </a:r>
                <a:r>
                  <a:rPr lang="en-US" dirty="0"/>
                  <a:t>=h*60-0</a:t>
                </a:r>
              </a:p>
              <a:p>
                <a:r>
                  <a:rPr lang="en-US" dirty="0"/>
                  <a:t>V</a:t>
                </a:r>
                <a:r>
                  <a:rPr lang="en-US" baseline="-25000" dirty="0"/>
                  <a:t>1</a:t>
                </a:r>
                <a:r>
                  <a:rPr lang="en-US" baseline="30000" dirty="0"/>
                  <a:t>u</a:t>
                </a:r>
                <a:r>
                  <a:rPr lang="en-US" dirty="0"/>
                  <a:t>= V</a:t>
                </a:r>
                <a:r>
                  <a:rPr lang="en-US" baseline="-25000" dirty="0"/>
                  <a:t>1</a:t>
                </a:r>
                <a:r>
                  <a:rPr lang="en-US" baseline="30000" dirty="0"/>
                  <a:t>d            </a:t>
                </a:r>
                <a:r>
                  <a:rPr lang="en-US" dirty="0"/>
                  <a:t>h(hedge ratio)=</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𝐶</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𝑑</m:t>
                        </m:r>
                      </m:num>
                      <m:den>
                        <m:r>
                          <a:rPr lang="en-US" b="0" i="1" smtClean="0">
                            <a:latin typeface="Cambria Math" panose="02040503050406030204" pitchFamily="18" charset="0"/>
                          </a:rPr>
                          <m:t>𝑆</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𝑑</m:t>
                        </m:r>
                      </m:den>
                    </m:f>
                  </m:oMath>
                </a14:m>
                <a:r>
                  <a:rPr lang="en-US" dirty="0"/>
                  <a:t> =0.2</a:t>
                </a:r>
              </a:p>
              <a:p>
                <a:endParaRPr lang="en-US" baseline="-25000" dirty="0"/>
              </a:p>
              <a:p>
                <a:endParaRPr lang="en-US" dirty="0"/>
              </a:p>
            </p:txBody>
          </p:sp>
        </mc:Choice>
        <mc:Fallback xmlns="">
          <p:sp>
            <p:nvSpPr>
              <p:cNvPr id="3" name="Content Placeholder 2">
                <a:extLst>
                  <a:ext uri="{FF2B5EF4-FFF2-40B4-BE49-F238E27FC236}">
                    <a16:creationId xmlns:a16="http://schemas.microsoft.com/office/drawing/2014/main" id="{BAA54B20-CC9C-42C8-A5EB-040AC341386A}"/>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261" t="-2208"/>
                </a:stretch>
              </a:blipFill>
            </p:spPr>
            <p:txBody>
              <a:bodyPr/>
              <a:lstStyle/>
              <a:p>
                <a:r>
                  <a:rPr lang="zh-CN" altLang="en-US">
                    <a:noFill/>
                  </a:rPr>
                  <a:t> </a:t>
                </a:r>
              </a:p>
            </p:txBody>
          </p:sp>
        </mc:Fallback>
      </mc:AlternateContent>
      <p:sp>
        <p:nvSpPr>
          <p:cNvPr id="4" name="Arrow: Right 3">
            <a:extLst>
              <a:ext uri="{FF2B5EF4-FFF2-40B4-BE49-F238E27FC236}">
                <a16:creationId xmlns:a16="http://schemas.microsoft.com/office/drawing/2014/main" id="{01BDF3B9-541B-45B4-B371-89880B2C02D4}"/>
              </a:ext>
            </a:extLst>
          </p:cNvPr>
          <p:cNvSpPr/>
          <p:nvPr/>
        </p:nvSpPr>
        <p:spPr>
          <a:xfrm>
            <a:off x="2171126" y="5586809"/>
            <a:ext cx="354841" cy="1774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436519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Calculator, pen, compass, money and a paper with graphs printed on it">
            <a:extLst>
              <a:ext uri="{FF2B5EF4-FFF2-40B4-BE49-F238E27FC236}">
                <a16:creationId xmlns:a16="http://schemas.microsoft.com/office/drawing/2014/main" id="{3F56A6B1-A7CB-597A-F2B1-345255CFB83E}"/>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215CD01C-8628-46E2-81C9-88E257E5278F}"/>
              </a:ext>
            </a:extLst>
          </p:cNvPr>
          <p:cNvSpPr>
            <a:spLocks noGrp="1"/>
          </p:cNvSpPr>
          <p:nvPr>
            <p:ph type="title"/>
          </p:nvPr>
        </p:nvSpPr>
        <p:spPr>
          <a:xfrm>
            <a:off x="1024128" y="585216"/>
            <a:ext cx="9720072" cy="1499616"/>
          </a:xfrm>
        </p:spPr>
        <p:txBody>
          <a:bodyPr>
            <a:normAutofit/>
          </a:bodyPr>
          <a:lstStyle/>
          <a:p>
            <a:r>
              <a:rPr lang="en-US"/>
              <a:t>One-period binomial model</a:t>
            </a:r>
            <a:br>
              <a:rPr lang="en-US"/>
            </a:br>
            <a:r>
              <a:rPr lang="en-US" altLang="zh-CN"/>
              <a:t>no-arbitrage pricing</a:t>
            </a:r>
            <a:endParaRPr lang="en-US"/>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738BF32-95A6-4D2C-9F48-C3199492B49C}"/>
              </a:ext>
            </a:extLst>
          </p:cNvPr>
          <p:cNvSpPr>
            <a:spLocks noGrp="1"/>
          </p:cNvSpPr>
          <p:nvPr>
            <p:ph idx="1"/>
          </p:nvPr>
        </p:nvSpPr>
        <p:spPr>
          <a:xfrm>
            <a:off x="1024128" y="2286000"/>
            <a:ext cx="9720073" cy="4023360"/>
          </a:xfrm>
        </p:spPr>
        <p:txBody>
          <a:bodyPr>
            <a:normAutofit/>
          </a:bodyPr>
          <a:lstStyle/>
          <a:p>
            <a:r>
              <a:rPr lang="en-US" dirty="0"/>
              <a:t>For each call option unit sold, we buy 0.2 units of the underlying asset (or for each underlying asset unit, we must sell 5 call options to equate the portfolio values at t=1).</a:t>
            </a:r>
          </a:p>
          <a:p>
            <a:r>
              <a:rPr lang="en-US" dirty="0"/>
              <a:t>V</a:t>
            </a:r>
            <a:r>
              <a:rPr lang="en-US" baseline="-25000" dirty="0"/>
              <a:t>1</a:t>
            </a:r>
            <a:r>
              <a:rPr lang="en-US" baseline="30000" dirty="0"/>
              <a:t>u</a:t>
            </a:r>
            <a:r>
              <a:rPr lang="en-US" dirty="0"/>
              <a:t>= V</a:t>
            </a:r>
            <a:r>
              <a:rPr lang="en-US" baseline="-25000" dirty="0"/>
              <a:t>1</a:t>
            </a:r>
            <a:r>
              <a:rPr lang="en-US" baseline="30000" dirty="0"/>
              <a:t>d </a:t>
            </a:r>
            <a:r>
              <a:rPr lang="en-US" dirty="0"/>
              <a:t>=12</a:t>
            </a:r>
          </a:p>
          <a:p>
            <a:r>
              <a:rPr lang="en-US" dirty="0"/>
              <a:t>For an annual risk-free rate of 5%</a:t>
            </a:r>
          </a:p>
          <a:p>
            <a:r>
              <a:rPr lang="en-US" dirty="0"/>
              <a:t>V</a:t>
            </a:r>
            <a:r>
              <a:rPr lang="en-US" baseline="-25000" dirty="0"/>
              <a:t>0</a:t>
            </a:r>
            <a:r>
              <a:rPr lang="en-US" dirty="0"/>
              <a:t>= V</a:t>
            </a:r>
            <a:r>
              <a:rPr lang="en-US" baseline="-25000" dirty="0"/>
              <a:t>1</a:t>
            </a:r>
            <a:r>
              <a:rPr lang="en-US" baseline="30000" dirty="0"/>
              <a:t>u</a:t>
            </a:r>
            <a:r>
              <a:rPr lang="en-US" dirty="0"/>
              <a:t>/(1+rf) = 12/(1+5%)=11.43</a:t>
            </a:r>
          </a:p>
          <a:p>
            <a:r>
              <a:rPr lang="en-US" dirty="0"/>
              <a:t>V</a:t>
            </a:r>
            <a:r>
              <a:rPr lang="en-US" baseline="-25000" dirty="0"/>
              <a:t>0</a:t>
            </a:r>
            <a:r>
              <a:rPr lang="en-US" dirty="0"/>
              <a:t>=h*S</a:t>
            </a:r>
            <a:r>
              <a:rPr lang="en-US" baseline="-25000" dirty="0"/>
              <a:t>0</a:t>
            </a:r>
            <a:r>
              <a:rPr lang="en-US" dirty="0"/>
              <a:t>-C</a:t>
            </a:r>
            <a:r>
              <a:rPr lang="en-US" baseline="-25000" dirty="0"/>
              <a:t>0 </a:t>
            </a:r>
            <a:r>
              <a:rPr lang="en-US" dirty="0"/>
              <a:t>= 0.2*80-C</a:t>
            </a:r>
            <a:r>
              <a:rPr lang="en-US" baseline="-25000" dirty="0"/>
              <a:t>0</a:t>
            </a:r>
            <a:r>
              <a:rPr lang="en-US" dirty="0"/>
              <a:t>=11.43</a:t>
            </a:r>
          </a:p>
          <a:p>
            <a:r>
              <a:rPr lang="en-US" dirty="0"/>
              <a:t>C</a:t>
            </a:r>
            <a:r>
              <a:rPr lang="en-US" baseline="-25000" dirty="0"/>
              <a:t>0</a:t>
            </a:r>
            <a:r>
              <a:rPr lang="en-US" dirty="0"/>
              <a:t>=4.57</a:t>
            </a:r>
          </a:p>
        </p:txBody>
      </p:sp>
    </p:spTree>
    <p:extLst>
      <p:ext uri="{BB962C8B-B14F-4D97-AF65-F5344CB8AC3E}">
        <p14:creationId xmlns:p14="http://schemas.microsoft.com/office/powerpoint/2010/main" val="316678198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Žltý pripináčik v kalendári">
            <a:extLst>
              <a:ext uri="{FF2B5EF4-FFF2-40B4-BE49-F238E27FC236}">
                <a16:creationId xmlns:a16="http://schemas.microsoft.com/office/drawing/2014/main" id="{746BE857-720B-16F2-0115-1EBEC9D26865}"/>
              </a:ext>
            </a:extLst>
          </p:cNvPr>
          <p:cNvPicPr>
            <a:picLocks noChangeAspect="1"/>
          </p:cNvPicPr>
          <p:nvPr/>
        </p:nvPicPr>
        <p:blipFill rotWithShape="1">
          <a:blip r:embed="rId2">
            <a:duotone>
              <a:schemeClr val="bg2">
                <a:shade val="45000"/>
                <a:satMod val="135000"/>
              </a:schemeClr>
              <a:prstClr val="white"/>
            </a:duotone>
            <a:alphaModFix amt="40000"/>
          </a:blip>
          <a:srcRect t="15414"/>
          <a:stretch/>
        </p:blipFill>
        <p:spPr>
          <a:xfrm>
            <a:off x="20" y="10"/>
            <a:ext cx="12191980" cy="6857989"/>
          </a:xfrm>
          <a:prstGeom prst="rect">
            <a:avLst/>
          </a:prstGeom>
        </p:spPr>
      </p:pic>
      <p:sp>
        <p:nvSpPr>
          <p:cNvPr id="2" name="Title 1">
            <a:extLst>
              <a:ext uri="{FF2B5EF4-FFF2-40B4-BE49-F238E27FC236}">
                <a16:creationId xmlns:a16="http://schemas.microsoft.com/office/drawing/2014/main" id="{AC2D0378-CD39-4965-AD51-D522A276BB52}"/>
              </a:ext>
            </a:extLst>
          </p:cNvPr>
          <p:cNvSpPr>
            <a:spLocks noGrp="1"/>
          </p:cNvSpPr>
          <p:nvPr>
            <p:ph type="title"/>
          </p:nvPr>
        </p:nvSpPr>
        <p:spPr>
          <a:xfrm>
            <a:off x="1024128" y="585216"/>
            <a:ext cx="9720072" cy="1499616"/>
          </a:xfrm>
        </p:spPr>
        <p:txBody>
          <a:bodyPr>
            <a:normAutofit/>
          </a:bodyPr>
          <a:lstStyle/>
          <a:p>
            <a:r>
              <a:rPr lang="en-US"/>
              <a:t>One-period binomial model</a:t>
            </a:r>
            <a:br>
              <a:rPr lang="en-US" dirty="0"/>
            </a:br>
            <a:r>
              <a:rPr lang="en-US"/>
              <a:t>RISK-</a:t>
            </a:r>
            <a:r>
              <a:rPr lang="en-US" err="1"/>
              <a:t>NEUTRAl</a:t>
            </a:r>
            <a:r>
              <a:rPr lang="en-US"/>
              <a:t> pricing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05DCAF-4C91-447C-9883-53516CE44B66}"/>
                  </a:ext>
                </a:extLst>
              </p:cNvPr>
              <p:cNvSpPr>
                <a:spLocks noGrp="1"/>
              </p:cNvSpPr>
              <p:nvPr>
                <p:ph idx="1"/>
              </p:nvPr>
            </p:nvSpPr>
            <p:spPr>
              <a:xfrm>
                <a:off x="1024128" y="2286000"/>
                <a:ext cx="9720073" cy="4023360"/>
              </a:xfrm>
            </p:spPr>
            <p:txBody>
              <a:bodyPr>
                <a:normAutofit/>
              </a:bodyPr>
              <a:lstStyle/>
              <a:p>
                <a:r>
                  <a:rPr lang="en-US" dirty="0"/>
                  <a:t>As shown in the prior lesson, an option’s value is </a:t>
                </a:r>
                <a:r>
                  <a:rPr lang="en-US"/>
                  <a:t>not affected by actual (real-world) probabilities</a:t>
                </a:r>
                <a:r>
                  <a:rPr lang="en-US" dirty="0"/>
                  <a:t> of underlying price increases or decreases.</a:t>
                </a:r>
              </a:p>
              <a:p>
                <a:r>
                  <a:rPr lang="en-US" dirty="0"/>
                  <a:t>As we will see in this lesson, only the </a:t>
                </a:r>
                <a:r>
                  <a:rPr lang="en-US"/>
                  <a:t>expected volatility</a:t>
                </a:r>
                <a:r>
                  <a:rPr lang="en-US" dirty="0"/>
                  <a:t>—that is, gross returns Ru and Rd introduced earlier—and </a:t>
                </a:r>
                <a:r>
                  <a:rPr lang="en-US"/>
                  <a:t>not the expected return </a:t>
                </a:r>
                <a:r>
                  <a:rPr lang="en-US" dirty="0"/>
                  <a:t>are required to price an option.</a:t>
                </a:r>
              </a:p>
              <a:p>
                <a:r>
                  <a:rPr lang="en-US" dirty="0"/>
                  <a:t>The value of the call option today, c</a:t>
                </a:r>
                <a:r>
                  <a:rPr lang="en-US" baseline="-25000" dirty="0"/>
                  <a:t>0</a:t>
                </a:r>
                <a:r>
                  <a:rPr lang="en-US" dirty="0"/>
                  <a:t>, is computed as the expected value of the option at expiration, c</a:t>
                </a:r>
                <a:r>
                  <a:rPr lang="en-US" baseline="-25000" dirty="0"/>
                  <a:t>1</a:t>
                </a:r>
                <a:r>
                  <a:rPr lang="en-US" baseline="30000" dirty="0"/>
                  <a:t>u</a:t>
                </a:r>
                <a:r>
                  <a:rPr lang="en-US" dirty="0"/>
                  <a:t> and c</a:t>
                </a:r>
                <a:r>
                  <a:rPr lang="en-US" baseline="-25000" dirty="0"/>
                  <a:t>1</a:t>
                </a:r>
                <a:r>
                  <a:rPr lang="en-US" baseline="30000" dirty="0"/>
                  <a:t>d</a:t>
                </a:r>
                <a:r>
                  <a:rPr lang="en-US" dirty="0"/>
                  <a:t>, discounted at the risk-free rate, r.</a:t>
                </a:r>
              </a:p>
              <a:p>
                <a:r>
                  <a:rPr lang="en-US" dirty="0"/>
                  <a:t>C</a:t>
                </a:r>
                <a:r>
                  <a:rPr lang="en-US" baseline="-25000" dirty="0"/>
                  <a:t>0</a:t>
                </a:r>
                <a:r>
                  <a:rPr lang="en-US" dirty="0"/>
                  <a:t> =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baseline="-25000" smtClean="0">
                            <a:latin typeface="Cambria Math" panose="02040503050406030204" pitchFamily="18" charset="0"/>
                            <a:ea typeface="Cambria Math" panose="02040503050406030204" pitchFamily="18" charset="0"/>
                          </a:rPr>
                          <m:t>1</m:t>
                        </m:r>
                        <m:r>
                          <a:rPr lang="en-US" b="0" i="1" baseline="30000"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𝜋</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baseline="-25000" smtClean="0">
                            <a:latin typeface="Cambria Math" panose="02040503050406030204" pitchFamily="18" charset="0"/>
                            <a:ea typeface="Cambria Math" panose="02040503050406030204" pitchFamily="18" charset="0"/>
                          </a:rPr>
                          <m:t>1</m:t>
                        </m:r>
                        <m:r>
                          <a:rPr lang="en-US" b="0" i="1" baseline="30000" smtClean="0">
                            <a:latin typeface="Cambria Math" panose="02040503050406030204" pitchFamily="18" charset="0"/>
                            <a:ea typeface="Cambria Math" panose="02040503050406030204" pitchFamily="18" charset="0"/>
                          </a:rPr>
                          <m:t>𝑑</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baseline="30000" smtClean="0">
                            <a:latin typeface="Cambria Math" panose="02040503050406030204" pitchFamily="18" charset="0"/>
                          </a:rPr>
                          <m:t>𝑇</m:t>
                        </m:r>
                      </m:den>
                    </m:f>
                  </m:oMath>
                </a14:m>
                <a:r>
                  <a:rPr lang="en-US" dirty="0"/>
                  <a:t> </a:t>
                </a:r>
              </a:p>
              <a:p>
                <a:endParaRPr lang="en-US" dirty="0"/>
              </a:p>
            </p:txBody>
          </p:sp>
        </mc:Choice>
        <mc:Fallback xmlns="">
          <p:sp>
            <p:nvSpPr>
              <p:cNvPr id="3" name="Content Placeholder 2">
                <a:extLst>
                  <a:ext uri="{FF2B5EF4-FFF2-40B4-BE49-F238E27FC236}">
                    <a16:creationId xmlns:a16="http://schemas.microsoft.com/office/drawing/2014/main" id="{0305DCAF-4C91-447C-9883-53516CE44B66}"/>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261" t="-2208" r="-13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988457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Žltý pripináčik v kalendári">
            <a:extLst>
              <a:ext uri="{FF2B5EF4-FFF2-40B4-BE49-F238E27FC236}">
                <a16:creationId xmlns:a16="http://schemas.microsoft.com/office/drawing/2014/main" id="{3897A48C-C30C-E07F-F162-045583D87D5C}"/>
              </a:ext>
            </a:extLst>
          </p:cNvPr>
          <p:cNvPicPr>
            <a:picLocks noChangeAspect="1"/>
          </p:cNvPicPr>
          <p:nvPr/>
        </p:nvPicPr>
        <p:blipFill rotWithShape="1">
          <a:blip r:embed="rId2">
            <a:duotone>
              <a:schemeClr val="bg2">
                <a:shade val="45000"/>
                <a:satMod val="135000"/>
              </a:schemeClr>
              <a:prstClr val="white"/>
            </a:duotone>
            <a:alphaModFix amt="40000"/>
          </a:blip>
          <a:srcRect t="15414"/>
          <a:stretch/>
        </p:blipFill>
        <p:spPr>
          <a:xfrm>
            <a:off x="20" y="10"/>
            <a:ext cx="12191980" cy="6857989"/>
          </a:xfrm>
          <a:prstGeom prst="rect">
            <a:avLst/>
          </a:prstGeom>
        </p:spPr>
      </p:pic>
      <p:sp>
        <p:nvSpPr>
          <p:cNvPr id="2" name="Title 1">
            <a:extLst>
              <a:ext uri="{FF2B5EF4-FFF2-40B4-BE49-F238E27FC236}">
                <a16:creationId xmlns:a16="http://schemas.microsoft.com/office/drawing/2014/main" id="{BC676480-8694-4EB6-93C9-D75C4658A16E}"/>
              </a:ext>
            </a:extLst>
          </p:cNvPr>
          <p:cNvSpPr>
            <a:spLocks noGrp="1"/>
          </p:cNvSpPr>
          <p:nvPr>
            <p:ph type="title"/>
          </p:nvPr>
        </p:nvSpPr>
        <p:spPr>
          <a:xfrm>
            <a:off x="1024128" y="585216"/>
            <a:ext cx="9720072" cy="1499616"/>
          </a:xfrm>
        </p:spPr>
        <p:txBody>
          <a:bodyPr>
            <a:normAutofit/>
          </a:bodyPr>
          <a:lstStyle/>
          <a:p>
            <a:r>
              <a:rPr lang="en-US"/>
              <a:t>One-period binomial model</a:t>
            </a:r>
            <a:br>
              <a:rPr lang="en-US" dirty="0"/>
            </a:br>
            <a:r>
              <a:rPr lang="en-US"/>
              <a:t>RISK-</a:t>
            </a:r>
            <a:r>
              <a:rPr lang="en-US" err="1"/>
              <a:t>NEUTRAl</a:t>
            </a:r>
            <a:r>
              <a:rPr lang="en-US"/>
              <a:t> pricing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A2DC8A-25CE-4933-88F1-A3DAD00F6A81}"/>
                  </a:ext>
                </a:extLst>
              </p:cNvPr>
              <p:cNvSpPr>
                <a:spLocks noGrp="1"/>
              </p:cNvSpPr>
              <p:nvPr>
                <p:ph idx="1"/>
              </p:nvPr>
            </p:nvSpPr>
            <p:spPr>
              <a:xfrm>
                <a:off x="1024128" y="2286000"/>
                <a:ext cx="9720073" cy="4023360"/>
              </a:xfrm>
            </p:spPr>
            <p:txBody>
              <a:bodyPr>
                <a:normAutofit/>
              </a:bodyPr>
              <a:lstStyle/>
              <a:p>
                <a:r>
                  <a:rPr lang="en-US" dirty="0"/>
                  <a:t>More specifically, π, is the </a:t>
                </a:r>
                <a:r>
                  <a:rPr lang="en-US" dirty="0">
                    <a:solidFill>
                      <a:srgbClr val="FF0000"/>
                    </a:solidFill>
                  </a:rPr>
                  <a:t>risk-neutral probability </a:t>
                </a:r>
                <a:r>
                  <a:rPr lang="en-US" dirty="0"/>
                  <a:t>of an increase in the underlying price to S</a:t>
                </a:r>
                <a:r>
                  <a:rPr lang="en-US" baseline="-25000" dirty="0"/>
                  <a:t>1</a:t>
                </a:r>
                <a:r>
                  <a:rPr lang="en-US" baseline="30000" dirty="0"/>
                  <a:t>u</a:t>
                </a:r>
                <a:r>
                  <a:rPr lang="en-US" dirty="0"/>
                  <a:t> = R</a:t>
                </a:r>
                <a:r>
                  <a:rPr lang="en-US" baseline="30000" dirty="0"/>
                  <a:t>u</a:t>
                </a:r>
                <a:r>
                  <a:rPr lang="en-US" dirty="0"/>
                  <a:t>S</a:t>
                </a:r>
                <a:r>
                  <a:rPr lang="en-US" baseline="-25000" dirty="0"/>
                  <a:t>0</a:t>
                </a:r>
                <a:r>
                  <a:rPr lang="en-US" dirty="0"/>
                  <a:t>, and (1 − π) is that of a decrease, S</a:t>
                </a:r>
                <a:r>
                  <a:rPr lang="en-US" baseline="-25000" dirty="0"/>
                  <a:t>1</a:t>
                </a:r>
                <a:r>
                  <a:rPr lang="en-US" baseline="30000" dirty="0"/>
                  <a:t>d</a:t>
                </a:r>
                <a:r>
                  <a:rPr lang="en-US" dirty="0"/>
                  <a:t> = R</a:t>
                </a:r>
                <a:r>
                  <a:rPr lang="en-US" baseline="30000" dirty="0"/>
                  <a:t>d</a:t>
                </a:r>
                <a:r>
                  <a:rPr lang="en-US" dirty="0"/>
                  <a:t>S</a:t>
                </a:r>
                <a:r>
                  <a:rPr lang="en-US" baseline="-25000" dirty="0"/>
                  <a:t>0</a:t>
                </a:r>
              </a:p>
              <a:p>
                <a:r>
                  <a:rPr lang="en-US" dirty="0">
                    <a:latin typeface="Trebuchet MS" panose="020B0603020202020204" pitchFamily="34" charset="0"/>
                  </a:rPr>
                  <a:t>𝜋=</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𝑅𝑑</m:t>
                        </m:r>
                      </m:num>
                      <m:den>
                        <m:r>
                          <a:rPr lang="en-US" b="0" i="1" smtClean="0">
                            <a:latin typeface="Cambria Math" panose="02040503050406030204" pitchFamily="18" charset="0"/>
                          </a:rPr>
                          <m:t>𝑅</m:t>
                        </m:r>
                        <m:r>
                          <a:rPr lang="en-US" b="0" i="1" baseline="30000" smtClean="0">
                            <a:latin typeface="Cambria Math" panose="02040503050406030204" pitchFamily="18" charset="0"/>
                          </a:rPr>
                          <m:t>𝑢</m:t>
                        </m:r>
                        <m:r>
                          <a:rPr lang="en-US" b="0" i="1" smtClean="0">
                            <a:latin typeface="Cambria Math" panose="02040503050406030204" pitchFamily="18" charset="0"/>
                          </a:rPr>
                          <m:t>−</m:t>
                        </m:r>
                        <m:r>
                          <a:rPr lang="en-US" i="1">
                            <a:latin typeface="Cambria Math" panose="02040503050406030204" pitchFamily="18" charset="0"/>
                          </a:rPr>
                          <m:t>𝑅</m:t>
                        </m:r>
                        <m:r>
                          <a:rPr lang="en-US" i="1" baseline="30000">
                            <a:latin typeface="Cambria Math" panose="02040503050406030204" pitchFamily="18" charset="0"/>
                          </a:rPr>
                          <m:t>𝑑</m:t>
                        </m:r>
                      </m:den>
                    </m:f>
                  </m:oMath>
                </a14:m>
                <a:endParaRPr lang="en-US" dirty="0"/>
              </a:p>
              <a:p>
                <a:r>
                  <a:rPr lang="en-US" dirty="0"/>
                  <a:t>Substituting the details from our earlier example, where R</a:t>
                </a:r>
                <a:r>
                  <a:rPr lang="en-US" baseline="30000" dirty="0"/>
                  <a:t>u</a:t>
                </a:r>
                <a:r>
                  <a:rPr lang="en-US" dirty="0"/>
                  <a:t>S</a:t>
                </a:r>
                <a:r>
                  <a:rPr lang="en-US" baseline="-25000" dirty="0"/>
                  <a:t>0</a:t>
                </a:r>
                <a:r>
                  <a:rPr lang="en-US" dirty="0"/>
                  <a:t>= €110, R</a:t>
                </a:r>
                <a:r>
                  <a:rPr lang="en-US" baseline="30000" dirty="0"/>
                  <a:t>d</a:t>
                </a:r>
                <a:r>
                  <a:rPr lang="en-US" dirty="0"/>
                  <a:t>S</a:t>
                </a:r>
                <a:r>
                  <a:rPr lang="en-US" baseline="-25000" dirty="0"/>
                  <a:t>0</a:t>
                </a:r>
                <a:r>
                  <a:rPr lang="en-US" dirty="0"/>
                  <a:t>= €60, S</a:t>
                </a:r>
                <a:r>
                  <a:rPr lang="en-US" baseline="-25000" dirty="0"/>
                  <a:t>0</a:t>
                </a:r>
                <a:r>
                  <a:rPr lang="en-US" dirty="0"/>
                  <a:t>= €80, and X = €100, R</a:t>
                </a:r>
                <a:r>
                  <a:rPr lang="en-US" baseline="30000" dirty="0"/>
                  <a:t>u</a:t>
                </a:r>
                <a:r>
                  <a:rPr lang="en-US" dirty="0"/>
                  <a:t> = 1.375 and R</a:t>
                </a:r>
                <a:r>
                  <a:rPr lang="en-US" baseline="30000" dirty="0"/>
                  <a:t>d</a:t>
                </a:r>
                <a:r>
                  <a:rPr lang="en-US" dirty="0"/>
                  <a:t> = 0.75 and assuming an annual risk-free rate of 5%:</a:t>
                </a:r>
              </a:p>
              <a:p>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r>
                  <a:rPr lang="en-US" dirty="0"/>
                  <a:t>=</a:t>
                </a:r>
                <a14:m>
                  <m:oMath xmlns:m="http://schemas.openxmlformats.org/officeDocument/2006/math">
                    <m:f>
                      <m:fPr>
                        <m:ctrlPr>
                          <a:rPr lang="en-US" i="1" dirty="0" smtClean="0">
                            <a:latin typeface="Cambria Math" panose="02040503050406030204" pitchFamily="18" charset="0"/>
                          </a:rPr>
                        </m:ctrlPr>
                      </m:fPr>
                      <m:num>
                        <m:r>
                          <a:rPr lang="en-US" b="0" i="1" dirty="0" smtClean="0">
                            <a:latin typeface="Cambria Math" panose="02040503050406030204" pitchFamily="18" charset="0"/>
                          </a:rPr>
                          <m:t>1+0.05−0.75</m:t>
                        </m:r>
                      </m:num>
                      <m:den>
                        <m:r>
                          <a:rPr lang="en-US" b="0" i="1" dirty="0" smtClean="0">
                            <a:latin typeface="Cambria Math" panose="02040503050406030204" pitchFamily="18" charset="0"/>
                          </a:rPr>
                          <m:t>1.375−0.75</m:t>
                        </m:r>
                      </m:den>
                    </m:f>
                    <m:r>
                      <a:rPr lang="en-US" b="0" i="1" dirty="0" smtClean="0">
                        <a:latin typeface="Cambria Math" panose="02040503050406030204" pitchFamily="18" charset="0"/>
                      </a:rPr>
                      <m:t>=0.48</m:t>
                    </m:r>
                  </m:oMath>
                </a14:m>
                <a:endParaRPr lang="en-US" b="0" dirty="0"/>
              </a:p>
              <a:p>
                <a:r>
                  <a:rPr lang="en-US" dirty="0"/>
                  <a:t>C</a:t>
                </a:r>
                <a:r>
                  <a:rPr lang="en-US" baseline="-25000" dirty="0"/>
                  <a:t>0</a:t>
                </a:r>
                <a:r>
                  <a:rPr lang="en-US" dirty="0"/>
                  <a:t>=(0.48*10+0.52*0)/(1+0.05)=4.57</a:t>
                </a:r>
              </a:p>
            </p:txBody>
          </p:sp>
        </mc:Choice>
        <mc:Fallback xmlns="">
          <p:sp>
            <p:nvSpPr>
              <p:cNvPr id="3" name="Content Placeholder 2">
                <a:extLst>
                  <a:ext uri="{FF2B5EF4-FFF2-40B4-BE49-F238E27FC236}">
                    <a16:creationId xmlns:a16="http://schemas.microsoft.com/office/drawing/2014/main" id="{CFA2DC8A-25CE-4933-88F1-A3DAD00F6A81}"/>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1254" t="-1970" r="-1317"/>
                </a:stretch>
              </a:blipFill>
            </p:spPr>
            <p:txBody>
              <a:bodyPr/>
              <a:lstStyle/>
              <a:p>
                <a:r>
                  <a:rPr lang="en-US">
                    <a:noFill/>
                  </a:rPr>
                  <a:t> </a:t>
                </a:r>
              </a:p>
            </p:txBody>
          </p:sp>
        </mc:Fallback>
      </mc:AlternateContent>
    </p:spTree>
    <p:extLst>
      <p:ext uri="{BB962C8B-B14F-4D97-AF65-F5344CB8AC3E}">
        <p14:creationId xmlns:p14="http://schemas.microsoft.com/office/powerpoint/2010/main" val="737535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714CD-D813-45C8-8A32-1AA8E9A6F5C6}"/>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D9E220BE-F07C-4FAB-BC3F-67B9DC800053}"/>
              </a:ext>
            </a:extLst>
          </p:cNvPr>
          <p:cNvSpPr>
            <a:spLocks noGrp="1"/>
          </p:cNvSpPr>
          <p:nvPr>
            <p:ph idx="1"/>
          </p:nvPr>
        </p:nvSpPr>
        <p:spPr>
          <a:xfrm>
            <a:off x="1024128" y="2286000"/>
            <a:ext cx="8018271" cy="4023360"/>
          </a:xfrm>
        </p:spPr>
        <p:txBody>
          <a:bodyPr>
            <a:normAutofit/>
          </a:bodyPr>
          <a:lstStyle/>
          <a:p>
            <a:r>
              <a:rPr lang="en-US" dirty="0" err="1"/>
              <a:t>Privatbank</a:t>
            </a:r>
            <a:r>
              <a:rPr lang="en-US" dirty="0"/>
              <a:t> Kleinert </a:t>
            </a:r>
            <a:r>
              <a:rPr lang="en-US" dirty="0" err="1"/>
              <a:t>KGaA</a:t>
            </a:r>
            <a:r>
              <a:rPr lang="en-US" dirty="0"/>
              <a:t>, a private wealth manager in Munich, has a number of clients with large holdings in the German fintech firm </a:t>
            </a:r>
            <a:r>
              <a:rPr lang="en-US" dirty="0" err="1"/>
              <a:t>SparCoin</a:t>
            </a:r>
            <a:r>
              <a:rPr lang="en-US" dirty="0"/>
              <a:t> AG. Kleinert’s analyst is concerned about a drop in </a:t>
            </a:r>
            <a:r>
              <a:rPr lang="en-US" dirty="0" err="1"/>
              <a:t>SparCoin’s</a:t>
            </a:r>
            <a:r>
              <a:rPr lang="en-US" dirty="0"/>
              <a:t> share price in the next year and is recommending to clients that they consider purchasing a one-year put with an exercise price of €100. </a:t>
            </a:r>
            <a:r>
              <a:rPr lang="en-US" dirty="0" err="1"/>
              <a:t>SparCoin’s</a:t>
            </a:r>
            <a:r>
              <a:rPr lang="en-US" dirty="0"/>
              <a:t> spot price (S0) is €105.25, and it pays no dividends. The risk-free rate is 0.37%.</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348201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CC65-32A2-4FE6-8A75-4875B1B6526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7902632E-9604-4FB1-B407-6DF4E99BB603}"/>
              </a:ext>
            </a:extLst>
          </p:cNvPr>
          <p:cNvSpPr>
            <a:spLocks noGrp="1"/>
          </p:cNvSpPr>
          <p:nvPr>
            <p:ph idx="1"/>
          </p:nvPr>
        </p:nvSpPr>
        <p:spPr>
          <a:xfrm>
            <a:off x="1024128" y="2286000"/>
            <a:ext cx="8018271" cy="4023360"/>
          </a:xfrm>
        </p:spPr>
        <p:txBody>
          <a:bodyPr>
            <a:normAutofit/>
          </a:bodyPr>
          <a:lstStyle/>
          <a:p>
            <a:r>
              <a:rPr lang="en-US" sz="1900"/>
              <a:t>1. Kleinert’s analyst estimates a 50-50 chance that the price of </a:t>
            </a:r>
            <a:r>
              <a:rPr lang="en-US" sz="1900" err="1"/>
              <a:t>SparCoin</a:t>
            </a:r>
            <a:r>
              <a:rPr lang="en-US" sz="1900"/>
              <a:t> will either increase by 12% or decline by 10% at the put option’s expiration date. Which of the following statements best describes the no-arbitrage option price implied by this assumption?</a:t>
            </a:r>
          </a:p>
          <a:p>
            <a:r>
              <a:rPr lang="en-US" sz="1900"/>
              <a:t>A. Since there is a 50% chance that the stock will fall to €94.73, there is a 50-50 chance of a €5.27 payout upon exercise and the no-arbitrage put is therefore worth €2.64 (= €5.27 / 2).</a:t>
            </a:r>
          </a:p>
          <a:p>
            <a:r>
              <a:rPr lang="en-US" sz="1900"/>
              <a:t>B. Since there is a 50% chance that the stock will fall to €94.73, there is a 50-50 chance of a €5.27 payout upon exercise and given the risk-neutral probability of 0.47, the no-arbitrage put price is €2.48 (= €5.27 × 0.47).</a:t>
            </a:r>
          </a:p>
          <a:p>
            <a:r>
              <a:rPr lang="en-US" sz="1900"/>
              <a:t>C. Since there is a 50% chance that the stock will fall to €94.73 and the risk-neutral probability is 0.47, the no-arbitrage put price is €2.78 (= €5.27 ×{[1 – 0.47]/1.0037}).</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26371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ED8D3-800A-47C6-A368-87A9DA98E0B7}"/>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87225EE8-4D4B-49D4-838C-D4409D265184}"/>
              </a:ext>
            </a:extLst>
          </p:cNvPr>
          <p:cNvSpPr>
            <a:spLocks noGrp="1"/>
          </p:cNvSpPr>
          <p:nvPr>
            <p:ph idx="1"/>
          </p:nvPr>
        </p:nvSpPr>
        <p:spPr>
          <a:xfrm>
            <a:off x="1024128" y="2286000"/>
            <a:ext cx="8018271" cy="4023360"/>
          </a:xfrm>
        </p:spPr>
        <p:txBody>
          <a:bodyPr>
            <a:normAutofit fontScale="92500"/>
          </a:bodyPr>
          <a:lstStyle/>
          <a:p>
            <a:r>
              <a:rPr lang="en-US" dirty="0"/>
              <a:t>2. If Kleinert’s clients observe that the one-year put option with a €100 exercise price is trading at €2.50, which of the following statements best describes how Kleinert’s clients could take advantage of this to earn a risk-free return greater than 0.37% over the year.</a:t>
            </a:r>
          </a:p>
          <a:p>
            <a:r>
              <a:rPr lang="en-US" dirty="0"/>
              <a:t>A. Kleinert should purchase the put option and also purchase approximately 0.23 shares per option to match the hedge ratio.</a:t>
            </a:r>
          </a:p>
          <a:p>
            <a:r>
              <a:rPr lang="en-US" dirty="0"/>
              <a:t>B. Kleinert should purchase the put option and purchase 50% of the underlying shares given the 50-50 chance the stock will fall and the put option exercised.</a:t>
            </a:r>
          </a:p>
          <a:p>
            <a:r>
              <a:rPr lang="en-US" dirty="0"/>
              <a:t>C. Kleinert should purchase the put option and purchase 47% of the underlying shares to match the risk-neutral probability of put exercise.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43632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C17C-2E28-4055-ACBC-762795AF995F}"/>
              </a:ext>
            </a:extLst>
          </p:cNvPr>
          <p:cNvSpPr>
            <a:spLocks noGrp="1"/>
          </p:cNvSpPr>
          <p:nvPr>
            <p:ph type="title"/>
          </p:nvPr>
        </p:nvSpPr>
        <p:spPr>
          <a:xfrm>
            <a:off x="1024128" y="585216"/>
            <a:ext cx="6066818" cy="1499616"/>
          </a:xfrm>
        </p:spPr>
        <p:txBody>
          <a:bodyPr>
            <a:normAutofit/>
          </a:bodyPr>
          <a:lstStyle/>
          <a:p>
            <a:r>
              <a:rPr lang="en-US" dirty="0"/>
              <a:t>derivatives</a:t>
            </a:r>
          </a:p>
        </p:txBody>
      </p:sp>
      <p:sp>
        <p:nvSpPr>
          <p:cNvPr id="3" name="Content Placeholder 2">
            <a:extLst>
              <a:ext uri="{FF2B5EF4-FFF2-40B4-BE49-F238E27FC236}">
                <a16:creationId xmlns:a16="http://schemas.microsoft.com/office/drawing/2014/main" id="{5687506E-B4BA-47E9-9386-399712749B2F}"/>
              </a:ext>
            </a:extLst>
          </p:cNvPr>
          <p:cNvSpPr>
            <a:spLocks noGrp="1"/>
          </p:cNvSpPr>
          <p:nvPr>
            <p:ph idx="1"/>
          </p:nvPr>
        </p:nvSpPr>
        <p:spPr>
          <a:xfrm>
            <a:off x="1024128" y="2286000"/>
            <a:ext cx="6066818" cy="4023360"/>
          </a:xfrm>
        </p:spPr>
        <p:txBody>
          <a:bodyPr>
            <a:normAutofit/>
          </a:bodyPr>
          <a:lstStyle/>
          <a:p>
            <a:r>
              <a:rPr lang="en-US" dirty="0">
                <a:solidFill>
                  <a:srgbClr val="FF0000"/>
                </a:solidFill>
              </a:rPr>
              <a:t>Stand-alone derivative</a:t>
            </a:r>
            <a:r>
              <a:rPr lang="en-US" dirty="0"/>
              <a:t>: A distinct derivative contract, such as a derivative on a stock or bond.</a:t>
            </a:r>
          </a:p>
          <a:p>
            <a:r>
              <a:rPr lang="en-US" dirty="0">
                <a:solidFill>
                  <a:srgbClr val="FF0000"/>
                </a:solidFill>
              </a:rPr>
              <a:t>Embedded derivative</a:t>
            </a:r>
            <a:r>
              <a:rPr lang="en-US" dirty="0"/>
              <a:t>: A derivative within an underlying , such as callable, puttable, or convertible bond.</a:t>
            </a:r>
          </a:p>
          <a:p>
            <a:r>
              <a:rPr lang="en-US" dirty="0"/>
              <a:t> </a:t>
            </a:r>
          </a:p>
        </p:txBody>
      </p:sp>
      <p:pic>
        <p:nvPicPr>
          <p:cNvPr id="5" name="Picture 4" descr="Molecular structure and periodic table on a desk">
            <a:extLst>
              <a:ext uri="{FF2B5EF4-FFF2-40B4-BE49-F238E27FC236}">
                <a16:creationId xmlns:a16="http://schemas.microsoft.com/office/drawing/2014/main" id="{DFA50D70-E88E-EAA7-61E8-0F244FBB8139}"/>
              </a:ext>
            </a:extLst>
          </p:cNvPr>
          <p:cNvPicPr>
            <a:picLocks noChangeAspect="1"/>
          </p:cNvPicPr>
          <p:nvPr/>
        </p:nvPicPr>
        <p:blipFill rotWithShape="1">
          <a:blip r:embed="rId2"/>
          <a:srcRect l="10663" r="44177" b="-1"/>
          <a:stretch/>
        </p:blipFill>
        <p:spPr>
          <a:xfrm>
            <a:off x="7552266" y="10"/>
            <a:ext cx="4639733" cy="6857990"/>
          </a:xfrm>
          <a:prstGeom prst="rect">
            <a:avLst/>
          </a:prstGeom>
        </p:spPr>
      </p:pic>
    </p:spTree>
    <p:extLst>
      <p:ext uri="{BB962C8B-B14F-4D97-AF65-F5344CB8AC3E}">
        <p14:creationId xmlns:p14="http://schemas.microsoft.com/office/powerpoint/2010/main" val="11716358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8E3B3-1EA4-4F2C-BF38-50AEE51B08B2}"/>
              </a:ext>
            </a:extLst>
          </p:cNvPr>
          <p:cNvSpPr>
            <a:spLocks noGrp="1"/>
          </p:cNvSpPr>
          <p:nvPr>
            <p:ph type="title"/>
          </p:nvPr>
        </p:nvSpPr>
        <p:spPr>
          <a:xfrm>
            <a:off x="1024128" y="585216"/>
            <a:ext cx="8018272" cy="1499616"/>
          </a:xfrm>
        </p:spPr>
        <p:txBody>
          <a:bodyPr>
            <a:normAutofit/>
          </a:bodyPr>
          <a:lstStyle/>
          <a:p>
            <a:r>
              <a:rPr lang="en-US" dirty="0"/>
              <a:t>Derivative markets</a:t>
            </a:r>
          </a:p>
        </p:txBody>
      </p:sp>
      <p:sp>
        <p:nvSpPr>
          <p:cNvPr id="3" name="Content Placeholder 2">
            <a:extLst>
              <a:ext uri="{FF2B5EF4-FFF2-40B4-BE49-F238E27FC236}">
                <a16:creationId xmlns:a16="http://schemas.microsoft.com/office/drawing/2014/main" id="{839AA7B0-0617-476B-A9DF-76E84536F19B}"/>
              </a:ext>
            </a:extLst>
          </p:cNvPr>
          <p:cNvSpPr>
            <a:spLocks noGrp="1"/>
          </p:cNvSpPr>
          <p:nvPr>
            <p:ph idx="1"/>
          </p:nvPr>
        </p:nvSpPr>
        <p:spPr>
          <a:xfrm>
            <a:off x="1024128" y="2286000"/>
            <a:ext cx="8018271" cy="4023360"/>
          </a:xfrm>
        </p:spPr>
        <p:txBody>
          <a:bodyPr>
            <a:normAutofit/>
          </a:bodyPr>
          <a:lstStyle/>
          <a:p>
            <a:r>
              <a:rPr lang="en-US" dirty="0"/>
              <a:t>Derivative market:</a:t>
            </a:r>
          </a:p>
          <a:p>
            <a:pPr lvl="1"/>
            <a:r>
              <a:rPr lang="en-US" dirty="0">
                <a:solidFill>
                  <a:srgbClr val="FF0000"/>
                </a:solidFill>
              </a:rPr>
              <a:t>Over-the-counter(OTC): </a:t>
            </a:r>
            <a:r>
              <a:rPr lang="en-US" dirty="0"/>
              <a:t>OTC derivative markets involve contracts entered between derivatives end users and dealers, or financial intermediaries, such as commercial banks or investment banks.</a:t>
            </a:r>
          </a:p>
          <a:p>
            <a:pPr lvl="1"/>
            <a:r>
              <a:rPr lang="en-US" dirty="0">
                <a:solidFill>
                  <a:srgbClr val="FF0000"/>
                </a:solidFill>
              </a:rPr>
              <a:t>Exchanged-traded derivative(ETD):</a:t>
            </a:r>
            <a:r>
              <a:rPr lang="en-US" dirty="0"/>
              <a:t> An exchange-traded derivative (ETD) includes futures, options, and other financial contracts available on exchanges.</a:t>
            </a:r>
          </a:p>
          <a:p>
            <a:pPr marL="128016" lvl="1" indent="0">
              <a:buNone/>
            </a:pPr>
            <a:r>
              <a:rPr lang="en-US" dirty="0">
                <a:solidFill>
                  <a:srgbClr val="FF0000"/>
                </a:solidFill>
              </a:rPr>
              <a:t>Clearing</a:t>
            </a:r>
            <a:r>
              <a:rPr lang="en-US" dirty="0"/>
              <a:t> is the exchange’s process of verifying the execution of a transaction, exchange of payments, and recording the participants. </a:t>
            </a:r>
          </a:p>
          <a:p>
            <a:pPr marL="128016" lvl="1" indent="0">
              <a:buNone/>
            </a:pPr>
            <a:r>
              <a:rPr lang="en-US" dirty="0">
                <a:solidFill>
                  <a:srgbClr val="FF0000"/>
                </a:solidFill>
              </a:rPr>
              <a:t>Settlement</a:t>
            </a:r>
            <a:r>
              <a:rPr lang="en-US" dirty="0"/>
              <a:t> involves the payment of final amounts and/or delivery of securities or physical commodities between the counterparties based upon exchange rules.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463483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 abstract financial digital analysis">
            <a:extLst>
              <a:ext uri="{FF2B5EF4-FFF2-40B4-BE49-F238E27FC236}">
                <a16:creationId xmlns:a16="http://schemas.microsoft.com/office/drawing/2014/main" id="{DA61DEA5-3080-1AFA-5644-05FAA2F71A85}"/>
              </a:ext>
            </a:extLst>
          </p:cNvPr>
          <p:cNvPicPr>
            <a:picLocks noChangeAspect="1"/>
          </p:cNvPicPr>
          <p:nvPr/>
        </p:nvPicPr>
        <p:blipFill rotWithShape="1">
          <a:blip r:embed="rId2">
            <a:duotone>
              <a:schemeClr val="bg2">
                <a:shade val="45000"/>
                <a:satMod val="135000"/>
              </a:schemeClr>
              <a:prstClr val="white"/>
            </a:duotone>
            <a:alphaModFix amt="40000"/>
          </a:blip>
          <a:srcRect l="1333" r="1" b="1"/>
          <a:stretch/>
        </p:blipFill>
        <p:spPr>
          <a:xfrm>
            <a:off x="20" y="10"/>
            <a:ext cx="12191980" cy="6857989"/>
          </a:xfrm>
          <a:prstGeom prst="rect">
            <a:avLst/>
          </a:prstGeom>
        </p:spPr>
      </p:pic>
      <p:sp>
        <p:nvSpPr>
          <p:cNvPr id="2" name="Title 1">
            <a:extLst>
              <a:ext uri="{FF2B5EF4-FFF2-40B4-BE49-F238E27FC236}">
                <a16:creationId xmlns:a16="http://schemas.microsoft.com/office/drawing/2014/main" id="{E285D9CB-06BB-45C7-8FFF-8D5E5EEFADBE}"/>
              </a:ext>
            </a:extLst>
          </p:cNvPr>
          <p:cNvSpPr>
            <a:spLocks noGrp="1"/>
          </p:cNvSpPr>
          <p:nvPr>
            <p:ph type="title"/>
          </p:nvPr>
        </p:nvSpPr>
        <p:spPr>
          <a:xfrm>
            <a:off x="1024128" y="585216"/>
            <a:ext cx="9720072" cy="1499616"/>
          </a:xfrm>
        </p:spPr>
        <p:txBody>
          <a:bodyPr>
            <a:normAutofit/>
          </a:bodyPr>
          <a:lstStyle/>
          <a:p>
            <a:r>
              <a:rPr lang="en-US" dirty="0"/>
              <a:t>Derivative markets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A2BC0B1-7FFD-4FD2-905A-E3EDA5155387}"/>
              </a:ext>
            </a:extLst>
          </p:cNvPr>
          <p:cNvSpPr>
            <a:spLocks noGrp="1"/>
          </p:cNvSpPr>
          <p:nvPr>
            <p:ph idx="1"/>
          </p:nvPr>
        </p:nvSpPr>
        <p:spPr>
          <a:xfrm>
            <a:off x="1024128" y="2286000"/>
            <a:ext cx="9720073" cy="4023360"/>
          </a:xfrm>
        </p:spPr>
        <p:txBody>
          <a:bodyPr>
            <a:normAutofit/>
          </a:bodyPr>
          <a:lstStyle/>
          <a:p>
            <a:r>
              <a:rPr lang="en-US" dirty="0"/>
              <a:t>Following the 2008 global financial crisis, global regulatory authorities instituted a central clearing mandate for most OTC derivatives. This mandate requires that a </a:t>
            </a:r>
            <a:r>
              <a:rPr lang="en-US" dirty="0">
                <a:solidFill>
                  <a:srgbClr val="FF0000"/>
                </a:solidFill>
              </a:rPr>
              <a:t>central counterparty (CCP) </a:t>
            </a:r>
            <a:r>
              <a:rPr lang="en-US" dirty="0"/>
              <a:t>assume the </a:t>
            </a:r>
            <a:r>
              <a:rPr lang="en-US" dirty="0">
                <a:solidFill>
                  <a:srgbClr val="FF0000"/>
                </a:solidFill>
              </a:rPr>
              <a:t>credit risk </a:t>
            </a:r>
            <a:r>
              <a:rPr lang="en-US" dirty="0"/>
              <a:t>between derivative counterparties, one of which is typically a financial intermediary. CCPs provide clearing and settlement for most derivative contracts.</a:t>
            </a:r>
          </a:p>
          <a:p>
            <a:r>
              <a:rPr lang="en-US" dirty="0"/>
              <a:t>However, the systemic credit risk transfer from financial intermediaries to CCPs also leads to </a:t>
            </a:r>
            <a:r>
              <a:rPr lang="en-US" dirty="0">
                <a:solidFill>
                  <a:srgbClr val="FF0000"/>
                </a:solidFill>
              </a:rPr>
              <a:t>centralization and concentration of risks</a:t>
            </a:r>
            <a:r>
              <a:rPr lang="en-US" dirty="0"/>
              <a:t>.</a:t>
            </a:r>
          </a:p>
          <a:p>
            <a:endParaRPr lang="en-US" dirty="0"/>
          </a:p>
        </p:txBody>
      </p:sp>
    </p:spTree>
    <p:extLst>
      <p:ext uri="{BB962C8B-B14F-4D97-AF65-F5344CB8AC3E}">
        <p14:creationId xmlns:p14="http://schemas.microsoft.com/office/powerpoint/2010/main" val="41045092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729BC-51D5-4E36-94B9-E4E11EC99649}"/>
              </a:ext>
            </a:extLst>
          </p:cNvPr>
          <p:cNvSpPr>
            <a:spLocks noGrp="1"/>
          </p:cNvSpPr>
          <p:nvPr>
            <p:ph type="title"/>
          </p:nvPr>
        </p:nvSpPr>
        <p:spPr>
          <a:xfrm>
            <a:off x="1024128" y="585216"/>
            <a:ext cx="9720072" cy="1499616"/>
          </a:xfrm>
        </p:spPr>
        <p:txBody>
          <a:bodyPr>
            <a:normAutofit/>
          </a:bodyPr>
          <a:lstStyle/>
          <a:p>
            <a:r>
              <a:rPr lang="en-US" sz="4800" dirty="0"/>
              <a:t>Futures</a:t>
            </a:r>
          </a:p>
        </p:txBody>
      </p:sp>
      <p:graphicFrame>
        <p:nvGraphicFramePr>
          <p:cNvPr id="7" name="Content Placeholder 2">
            <a:extLst>
              <a:ext uri="{FF2B5EF4-FFF2-40B4-BE49-F238E27FC236}">
                <a16:creationId xmlns:a16="http://schemas.microsoft.com/office/drawing/2014/main" id="{66E82057-8C05-8B4C-0EE9-90C2144AD05C}"/>
              </a:ext>
            </a:extLst>
          </p:cNvPr>
          <p:cNvGraphicFramePr>
            <a:graphicFrameLocks noGrp="1"/>
          </p:cNvGraphicFramePr>
          <p:nvPr>
            <p:ph idx="1"/>
            <p:extLst>
              <p:ext uri="{D42A27DB-BD31-4B8C-83A1-F6EECF244321}">
                <p14:modId xmlns:p14="http://schemas.microsoft.com/office/powerpoint/2010/main" val="2591087248"/>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75" name="墨迹 74">
                <a:extLst>
                  <a:ext uri="{FF2B5EF4-FFF2-40B4-BE49-F238E27FC236}">
                    <a16:creationId xmlns:a16="http://schemas.microsoft.com/office/drawing/2014/main" id="{209E1760-4D50-3243-95DE-835C0B595127}"/>
                  </a:ext>
                </a:extLst>
              </p14:cNvPr>
              <p14:cNvContentPartPr/>
              <p14:nvPr/>
            </p14:nvContentPartPr>
            <p14:xfrm>
              <a:off x="6796998" y="2789421"/>
              <a:ext cx="1080" cy="69840"/>
            </p14:xfrm>
          </p:contentPart>
        </mc:Choice>
        <mc:Fallback xmlns="">
          <p:pic>
            <p:nvPicPr>
              <p:cNvPr id="75" name="墨迹 74">
                <a:extLst>
                  <a:ext uri="{FF2B5EF4-FFF2-40B4-BE49-F238E27FC236}">
                    <a16:creationId xmlns:a16="http://schemas.microsoft.com/office/drawing/2014/main" id="{209E1760-4D50-3243-95DE-835C0B595127}"/>
                  </a:ext>
                </a:extLst>
              </p:cNvPr>
              <p:cNvPicPr/>
              <p:nvPr/>
            </p:nvPicPr>
            <p:blipFill>
              <a:blip r:embed="rId10"/>
              <a:stretch>
                <a:fillRect/>
              </a:stretch>
            </p:blipFill>
            <p:spPr>
              <a:xfrm>
                <a:off x="6781878" y="2773941"/>
                <a:ext cx="31680" cy="100440"/>
              </a:xfrm>
              <a:prstGeom prst="rect">
                <a:avLst/>
              </a:prstGeom>
            </p:spPr>
          </p:pic>
        </mc:Fallback>
      </mc:AlternateContent>
    </p:spTree>
    <p:extLst>
      <p:ext uri="{BB962C8B-B14F-4D97-AF65-F5344CB8AC3E}">
        <p14:creationId xmlns:p14="http://schemas.microsoft.com/office/powerpoint/2010/main" val="250919695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C784F645-95A1-A2D5-65CC-3DAEB3F4E6D9}"/>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5069D114-2199-4417-AD53-ECEA9C30E551}"/>
              </a:ext>
            </a:extLst>
          </p:cNvPr>
          <p:cNvSpPr>
            <a:spLocks noGrp="1"/>
          </p:cNvSpPr>
          <p:nvPr>
            <p:ph type="title"/>
          </p:nvPr>
        </p:nvSpPr>
        <p:spPr>
          <a:xfrm>
            <a:off x="1024128" y="585216"/>
            <a:ext cx="9720072" cy="1499616"/>
          </a:xfrm>
        </p:spPr>
        <p:txBody>
          <a:bodyPr>
            <a:normAutofit/>
          </a:bodyPr>
          <a:lstStyle/>
          <a:p>
            <a:r>
              <a:rPr lang="en-US" dirty="0"/>
              <a:t>Derivative underlying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6F9371A-A3DD-4967-A78C-0F10D7ADC83A}"/>
              </a:ext>
            </a:extLst>
          </p:cNvPr>
          <p:cNvSpPr>
            <a:spLocks noGrp="1"/>
          </p:cNvSpPr>
          <p:nvPr>
            <p:ph idx="1"/>
          </p:nvPr>
        </p:nvSpPr>
        <p:spPr>
          <a:xfrm>
            <a:off x="1024128" y="2286000"/>
            <a:ext cx="9720073" cy="4023360"/>
          </a:xfrm>
        </p:spPr>
        <p:txBody>
          <a:bodyPr>
            <a:normAutofit/>
          </a:bodyPr>
          <a:lstStyle/>
          <a:p>
            <a:r>
              <a:rPr lang="en-US" dirty="0"/>
              <a:t>Derivative underlying :</a:t>
            </a:r>
          </a:p>
          <a:p>
            <a:pPr lvl="1"/>
            <a:r>
              <a:rPr lang="en-US" dirty="0"/>
              <a:t>Equity: Equity derivatives usually reference an </a:t>
            </a:r>
            <a:r>
              <a:rPr lang="en-US" dirty="0">
                <a:solidFill>
                  <a:srgbClr val="FF0000"/>
                </a:solidFill>
              </a:rPr>
              <a:t>individual stock, </a:t>
            </a:r>
            <a:r>
              <a:rPr lang="en-US" dirty="0"/>
              <a:t>a group of stocks, or a </a:t>
            </a:r>
            <a:r>
              <a:rPr lang="en-US" dirty="0">
                <a:solidFill>
                  <a:srgbClr val="FF0000"/>
                </a:solidFill>
              </a:rPr>
              <a:t>stock index</a:t>
            </a:r>
            <a:r>
              <a:rPr lang="en-US" dirty="0"/>
              <a:t>.</a:t>
            </a:r>
          </a:p>
          <a:p>
            <a:pPr lvl="1"/>
            <a:r>
              <a:rPr lang="en-US" dirty="0"/>
              <a:t>Fixed-income instrument:  </a:t>
            </a:r>
            <a:r>
              <a:rPr lang="en-US" dirty="0">
                <a:solidFill>
                  <a:srgbClr val="FF0000"/>
                </a:solidFill>
              </a:rPr>
              <a:t>Bonds</a:t>
            </a:r>
            <a:r>
              <a:rPr lang="en-US" dirty="0"/>
              <a:t> are a widely used underlying, and related derivatives include option, forward, futures, and swap. A market reference rate(</a:t>
            </a:r>
            <a:r>
              <a:rPr lang="en-US" dirty="0">
                <a:solidFill>
                  <a:srgbClr val="FF0000"/>
                </a:solidFill>
              </a:rPr>
              <a:t>MRR</a:t>
            </a:r>
            <a:r>
              <a:rPr lang="en-US" dirty="0"/>
              <a:t>) is  the most common interest rate underlying used in interest rate swaps.</a:t>
            </a:r>
          </a:p>
          <a:p>
            <a:pPr lvl="1"/>
            <a:r>
              <a:rPr lang="en-US" dirty="0"/>
              <a:t>Currency</a:t>
            </a:r>
          </a:p>
          <a:p>
            <a:pPr lvl="1"/>
            <a:r>
              <a:rPr lang="en-US" dirty="0"/>
              <a:t>Commodity: </a:t>
            </a:r>
            <a:r>
              <a:rPr lang="en-US" dirty="0">
                <a:solidFill>
                  <a:srgbClr val="FF0000"/>
                </a:solidFill>
              </a:rPr>
              <a:t>Soft commodities </a:t>
            </a:r>
            <a:r>
              <a:rPr lang="en-US" dirty="0"/>
              <a:t>are agricultural products, such as cattle and corn, and </a:t>
            </a:r>
            <a:r>
              <a:rPr lang="en-US" dirty="0">
                <a:solidFill>
                  <a:srgbClr val="FF0000"/>
                </a:solidFill>
              </a:rPr>
              <a:t>hard commodities</a:t>
            </a:r>
            <a:r>
              <a:rPr lang="en-US" dirty="0"/>
              <a:t> are natural resources, such as crude oil and metals.</a:t>
            </a:r>
          </a:p>
          <a:p>
            <a:pPr lvl="1"/>
            <a:r>
              <a:rPr lang="en-US" dirty="0"/>
              <a:t>Credit: Credit derivative contracts are based upon the </a:t>
            </a:r>
            <a:r>
              <a:rPr lang="en-US" dirty="0">
                <a:solidFill>
                  <a:srgbClr val="FF0000"/>
                </a:solidFill>
              </a:rPr>
              <a:t>default risk </a:t>
            </a:r>
            <a:r>
              <a:rPr lang="en-US" dirty="0"/>
              <a:t>of a single issuer or a group of issuers in an index.</a:t>
            </a:r>
          </a:p>
          <a:p>
            <a:pPr lvl="1"/>
            <a:r>
              <a:rPr lang="en-US" dirty="0"/>
              <a:t>Other: Other derivative underlying include </a:t>
            </a:r>
            <a:r>
              <a:rPr lang="en-US" dirty="0">
                <a:solidFill>
                  <a:srgbClr val="FF0000"/>
                </a:solidFill>
              </a:rPr>
              <a:t>weather</a:t>
            </a:r>
            <a:r>
              <a:rPr lang="en-US" dirty="0"/>
              <a:t>, cryptocurrencies, and longevity.</a:t>
            </a:r>
          </a:p>
        </p:txBody>
      </p:sp>
    </p:spTree>
    <p:extLst>
      <p:ext uri="{BB962C8B-B14F-4D97-AF65-F5344CB8AC3E}">
        <p14:creationId xmlns:p14="http://schemas.microsoft.com/office/powerpoint/2010/main" val="62819746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807FD-9910-4EEE-8446-9C6F9C3DD986}"/>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50C30F67-27F2-400A-9773-391DB730CC57}"/>
              </a:ext>
            </a:extLst>
          </p:cNvPr>
          <p:cNvSpPr>
            <a:spLocks noGrp="1"/>
          </p:cNvSpPr>
          <p:nvPr>
            <p:ph idx="1"/>
          </p:nvPr>
        </p:nvSpPr>
        <p:spPr/>
        <p:txBody>
          <a:bodyPr/>
          <a:lstStyle/>
          <a:p>
            <a:r>
              <a:rPr lang="en-US" dirty="0" err="1"/>
              <a:t>Montau</a:t>
            </a:r>
            <a:r>
              <a:rPr lang="en-US" dirty="0"/>
              <a:t> AG is a German capital goods producer that manufactures its products domestically and delivers its products to clients globally. </a:t>
            </a:r>
            <a:r>
              <a:rPr lang="en-US" dirty="0" err="1"/>
              <a:t>Montau’s</a:t>
            </a:r>
            <a:r>
              <a:rPr lang="en-US" dirty="0"/>
              <a:t> global sales manager shares the following draft commercial contract with his Treasury team:</a:t>
            </a:r>
          </a:p>
          <a:p>
            <a:endParaRPr lang="en-US" dirty="0"/>
          </a:p>
        </p:txBody>
      </p:sp>
      <p:pic>
        <p:nvPicPr>
          <p:cNvPr id="5" name="Picture 4">
            <a:extLst>
              <a:ext uri="{FF2B5EF4-FFF2-40B4-BE49-F238E27FC236}">
                <a16:creationId xmlns:a16="http://schemas.microsoft.com/office/drawing/2014/main" id="{45C60D29-05B9-4DAE-9423-001ABD8566BF}"/>
              </a:ext>
            </a:extLst>
          </p:cNvPr>
          <p:cNvPicPr>
            <a:picLocks noChangeAspect="1"/>
          </p:cNvPicPr>
          <p:nvPr/>
        </p:nvPicPr>
        <p:blipFill>
          <a:blip r:embed="rId2"/>
          <a:stretch>
            <a:fillRect/>
          </a:stretch>
        </p:blipFill>
        <p:spPr>
          <a:xfrm>
            <a:off x="1152464" y="3280049"/>
            <a:ext cx="9018231" cy="3364456"/>
          </a:xfrm>
          <a:prstGeom prst="rect">
            <a:avLst/>
          </a:prstGeom>
        </p:spPr>
      </p:pic>
    </p:spTree>
    <p:extLst>
      <p:ext uri="{BB962C8B-B14F-4D97-AF65-F5344CB8AC3E}">
        <p14:creationId xmlns:p14="http://schemas.microsoft.com/office/powerpoint/2010/main" val="210700639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619F6-366F-4D20-99E9-C6E968DC2C83}"/>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59C43003-F1FA-4808-8EC8-BDD2E47B645C}"/>
              </a:ext>
            </a:extLst>
          </p:cNvPr>
          <p:cNvSpPr>
            <a:spLocks noGrp="1"/>
          </p:cNvSpPr>
          <p:nvPr>
            <p:ph idx="1"/>
          </p:nvPr>
        </p:nvSpPr>
        <p:spPr>
          <a:xfrm>
            <a:off x="1024128" y="2286000"/>
            <a:ext cx="8018271" cy="4023360"/>
          </a:xfrm>
        </p:spPr>
        <p:txBody>
          <a:bodyPr>
            <a:normAutofit/>
          </a:bodyPr>
          <a:lstStyle/>
          <a:p>
            <a:r>
              <a:rPr lang="en-US" sz="2000"/>
              <a:t>1.Which of the following types of derivative and </a:t>
            </a:r>
            <a:r>
              <a:rPr lang="en-US" sz="2000" err="1"/>
              <a:t>underlyings</a:t>
            </a:r>
            <a:r>
              <a:rPr lang="en-US" sz="2000"/>
              <a:t> are best suited to hedge </a:t>
            </a:r>
            <a:r>
              <a:rPr lang="en-US" sz="2000" err="1"/>
              <a:t>Montau’s</a:t>
            </a:r>
            <a:r>
              <a:rPr lang="en-US" sz="2000"/>
              <a:t> financial risk under the commercial transaction?</a:t>
            </a:r>
          </a:p>
          <a:p>
            <a:r>
              <a:rPr lang="en-US" sz="2000"/>
              <a:t>A. </a:t>
            </a:r>
            <a:r>
              <a:rPr lang="en-US" sz="2000" err="1"/>
              <a:t>Montau</a:t>
            </a:r>
            <a:r>
              <a:rPr lang="en-US" sz="2000"/>
              <a:t> AG should consider a firm commitment derivative with currency as an underlying, specifically the sale of KRW at a fixed EUR price.</a:t>
            </a:r>
          </a:p>
          <a:p>
            <a:r>
              <a:rPr lang="en-US" sz="2000"/>
              <a:t>B. </a:t>
            </a:r>
            <a:r>
              <a:rPr lang="en-US" sz="2000" err="1"/>
              <a:t>Montau</a:t>
            </a:r>
            <a:r>
              <a:rPr lang="en-US" sz="2000"/>
              <a:t> AG should consider a contingent claim derivative with the price of the machine as its underlying, specifically an A-series laser cutting machine.</a:t>
            </a:r>
          </a:p>
          <a:p>
            <a:r>
              <a:rPr lang="en-US" sz="2000"/>
              <a:t>C. </a:t>
            </a:r>
            <a:r>
              <a:rPr lang="en-US" sz="2000" err="1"/>
              <a:t>Montau</a:t>
            </a:r>
            <a:r>
              <a:rPr lang="en-US" sz="2000"/>
              <a:t> AG should consider a contingent claim derivative with currency as an underlying, specifically the sale of EUR at a fixed KRW price.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652025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60265136-EE7E-10EC-B994-87157078E575}"/>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AA52784F-741D-401D-9937-5A2C2CD9DA91}"/>
              </a:ext>
            </a:extLst>
          </p:cNvPr>
          <p:cNvSpPr>
            <a:spLocks noGrp="1"/>
          </p:cNvSpPr>
          <p:nvPr>
            <p:ph type="title"/>
          </p:nvPr>
        </p:nvSpPr>
        <p:spPr>
          <a:xfrm>
            <a:off x="1024128" y="585216"/>
            <a:ext cx="9720072" cy="1499616"/>
          </a:xfrm>
        </p:spPr>
        <p:txBody>
          <a:bodyPr>
            <a:normAutofit/>
          </a:bodyPr>
          <a:lstStyle/>
          <a:p>
            <a:r>
              <a:rPr lang="en-US"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EC4FFE8-1F76-460C-AEB4-2E83755E99D1}"/>
              </a:ext>
            </a:extLst>
          </p:cNvPr>
          <p:cNvSpPr>
            <a:spLocks noGrp="1"/>
          </p:cNvSpPr>
          <p:nvPr>
            <p:ph idx="1"/>
          </p:nvPr>
        </p:nvSpPr>
        <p:spPr>
          <a:xfrm>
            <a:off x="1024128" y="2286000"/>
            <a:ext cx="9720073" cy="4023360"/>
          </a:xfrm>
        </p:spPr>
        <p:txBody>
          <a:bodyPr>
            <a:normAutofit/>
          </a:bodyPr>
          <a:lstStyle/>
          <a:p>
            <a:r>
              <a:rPr lang="en-US" dirty="0"/>
              <a:t>2.Which of the following statements about the most appropriate derivative market to hedge </a:t>
            </a:r>
            <a:r>
              <a:rPr lang="en-US" dirty="0" err="1"/>
              <a:t>Montau</a:t>
            </a:r>
            <a:r>
              <a:rPr lang="en-US" dirty="0"/>
              <a:t> AG’s financial risk under the commercial contract is most accurate?</a:t>
            </a:r>
          </a:p>
          <a:p>
            <a:r>
              <a:rPr lang="en-US" dirty="0"/>
              <a:t>A. The OTC market is most appropriate for </a:t>
            </a:r>
            <a:r>
              <a:rPr lang="en-US" dirty="0" err="1"/>
              <a:t>Montau</a:t>
            </a:r>
            <a:r>
              <a:rPr lang="en-US" dirty="0"/>
              <a:t>, as it is able to customize the contract to match its desired risk exposure profile.</a:t>
            </a:r>
          </a:p>
          <a:p>
            <a:r>
              <a:rPr lang="en-US" dirty="0"/>
              <a:t>B. The ETD market is most appropriate for </a:t>
            </a:r>
            <a:r>
              <a:rPr lang="en-US" dirty="0" err="1"/>
              <a:t>Montau</a:t>
            </a:r>
            <a:r>
              <a:rPr lang="en-US" dirty="0"/>
              <a:t>, as it offers a standardized and transparent contract to match its desired risk exposure profile.</a:t>
            </a:r>
          </a:p>
          <a:p>
            <a:r>
              <a:rPr lang="en-US" dirty="0"/>
              <a:t>C. Both the ETD and OTC markets are appropriate for </a:t>
            </a:r>
            <a:r>
              <a:rPr lang="en-US" dirty="0" err="1"/>
              <a:t>Montau</a:t>
            </a:r>
            <a:r>
              <a:rPr lang="en-US" dirty="0"/>
              <a:t> AG to hedge its financial risk under the transaction, so it should choose the market with the best price.</a:t>
            </a:r>
          </a:p>
        </p:txBody>
      </p:sp>
    </p:spTree>
    <p:extLst>
      <p:ext uri="{BB962C8B-B14F-4D97-AF65-F5344CB8AC3E}">
        <p14:creationId xmlns:p14="http://schemas.microsoft.com/office/powerpoint/2010/main" val="96222916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F7AC0-1C00-4F27-943A-5D7D4544D03F}"/>
              </a:ext>
            </a:extLst>
          </p:cNvPr>
          <p:cNvSpPr>
            <a:spLocks noGrp="1"/>
          </p:cNvSpPr>
          <p:nvPr>
            <p:ph type="title"/>
          </p:nvPr>
        </p:nvSpPr>
        <p:spPr/>
        <p:txBody>
          <a:bodyPr/>
          <a:lstStyle/>
          <a:p>
            <a:r>
              <a:rPr lang="en-US" dirty="0"/>
              <a:t>Derivative benefits</a:t>
            </a:r>
          </a:p>
        </p:txBody>
      </p:sp>
      <p:graphicFrame>
        <p:nvGraphicFramePr>
          <p:cNvPr id="4" name="Content Placeholder 3">
            <a:extLst>
              <a:ext uri="{FF2B5EF4-FFF2-40B4-BE49-F238E27FC236}">
                <a16:creationId xmlns:a16="http://schemas.microsoft.com/office/drawing/2014/main" id="{399C3037-74BE-4377-A3EA-D98568D0AF3B}"/>
              </a:ext>
            </a:extLst>
          </p:cNvPr>
          <p:cNvGraphicFramePr>
            <a:graphicFrameLocks noGrp="1"/>
          </p:cNvGraphicFramePr>
          <p:nvPr>
            <p:ph idx="1"/>
            <p:extLst>
              <p:ext uri="{D42A27DB-BD31-4B8C-83A1-F6EECF244321}">
                <p14:modId xmlns:p14="http://schemas.microsoft.com/office/powerpoint/2010/main" val="2329972355"/>
              </p:ext>
            </p:extLst>
          </p:nvPr>
        </p:nvGraphicFramePr>
        <p:xfrm>
          <a:off x="1023938" y="2286000"/>
          <a:ext cx="9720072" cy="4231276"/>
        </p:xfrm>
        <a:graphic>
          <a:graphicData uri="http://schemas.openxmlformats.org/drawingml/2006/table">
            <a:tbl>
              <a:tblPr firstRow="1" bandRow="1">
                <a:tableStyleId>{5C22544A-7EE6-4342-B048-85BDC9FD1C3A}</a:tableStyleId>
              </a:tblPr>
              <a:tblGrid>
                <a:gridCol w="3965157">
                  <a:extLst>
                    <a:ext uri="{9D8B030D-6E8A-4147-A177-3AD203B41FA5}">
                      <a16:colId xmlns:a16="http://schemas.microsoft.com/office/drawing/2014/main" val="211787600"/>
                    </a:ext>
                  </a:extLst>
                </a:gridCol>
                <a:gridCol w="5754915">
                  <a:extLst>
                    <a:ext uri="{9D8B030D-6E8A-4147-A177-3AD203B41FA5}">
                      <a16:colId xmlns:a16="http://schemas.microsoft.com/office/drawing/2014/main" val="2633967132"/>
                    </a:ext>
                  </a:extLst>
                </a:gridCol>
              </a:tblGrid>
              <a:tr h="829219">
                <a:tc>
                  <a:txBody>
                    <a:bodyPr/>
                    <a:lstStyle/>
                    <a:p>
                      <a:r>
                        <a:rPr lang="en-US" dirty="0"/>
                        <a:t>Purpose</a:t>
                      </a:r>
                    </a:p>
                  </a:txBody>
                  <a:tcPr/>
                </a:tc>
                <a:tc>
                  <a:txBody>
                    <a:bodyPr/>
                    <a:lstStyle/>
                    <a:p>
                      <a:r>
                        <a:rPr lang="en-US" dirty="0"/>
                        <a:t>Description</a:t>
                      </a:r>
                    </a:p>
                  </a:txBody>
                  <a:tcPr/>
                </a:tc>
                <a:extLst>
                  <a:ext uri="{0D108BD9-81ED-4DB2-BD59-A6C34878D82A}">
                    <a16:rowId xmlns:a16="http://schemas.microsoft.com/office/drawing/2014/main" val="4264508205"/>
                  </a:ext>
                </a:extLst>
              </a:tr>
              <a:tr h="894178">
                <a:tc>
                  <a:txBody>
                    <a:bodyPr/>
                    <a:lstStyle/>
                    <a:p>
                      <a:r>
                        <a:rPr lang="en-US" dirty="0"/>
                        <a:t>Risk Allocation, Transfer, and Management</a:t>
                      </a:r>
                    </a:p>
                  </a:txBody>
                  <a:tcPr/>
                </a:tc>
                <a:tc>
                  <a:txBody>
                    <a:bodyPr/>
                    <a:lstStyle/>
                    <a:p>
                      <a:r>
                        <a:rPr lang="en-US" dirty="0"/>
                        <a:t>Allocate, trade, and/or manage underlying exposure without trading the underlying.</a:t>
                      </a:r>
                    </a:p>
                    <a:p>
                      <a:r>
                        <a:rPr lang="en-US" dirty="0"/>
                        <a:t>Create exposures unavailable in cash markets.</a:t>
                      </a:r>
                    </a:p>
                  </a:txBody>
                  <a:tcPr/>
                </a:tc>
                <a:extLst>
                  <a:ext uri="{0D108BD9-81ED-4DB2-BD59-A6C34878D82A}">
                    <a16:rowId xmlns:a16="http://schemas.microsoft.com/office/drawing/2014/main" val="3199645451"/>
                  </a:ext>
                </a:extLst>
              </a:tr>
              <a:tr h="829219">
                <a:tc>
                  <a:txBody>
                    <a:bodyPr/>
                    <a:lstStyle/>
                    <a:p>
                      <a:r>
                        <a:rPr lang="en-US" sz="1800" b="0" i="0" u="none" strike="noStrike" kern="1200" baseline="0" dirty="0">
                          <a:solidFill>
                            <a:schemeClr val="dk1"/>
                          </a:solidFill>
                          <a:latin typeface="+mn-lt"/>
                          <a:ea typeface="+mn-ea"/>
                          <a:cs typeface="+mn-cs"/>
                        </a:rPr>
                        <a:t>Information Discovery</a:t>
                      </a:r>
                      <a:endParaRPr lang="en-US" dirty="0"/>
                    </a:p>
                  </a:txBody>
                  <a:tcPr/>
                </a:tc>
                <a:tc>
                  <a:txBody>
                    <a:bodyPr/>
                    <a:lstStyle/>
                    <a:p>
                      <a:r>
                        <a:rPr lang="en-US" dirty="0"/>
                        <a:t>Deliver expected price in the future as well as expected risk of underlying.</a:t>
                      </a:r>
                    </a:p>
                  </a:txBody>
                  <a:tcPr/>
                </a:tc>
                <a:extLst>
                  <a:ext uri="{0D108BD9-81ED-4DB2-BD59-A6C34878D82A}">
                    <a16:rowId xmlns:a16="http://schemas.microsoft.com/office/drawing/2014/main" val="2556787480"/>
                  </a:ext>
                </a:extLst>
              </a:tr>
              <a:tr h="829219">
                <a:tc>
                  <a:txBody>
                    <a:bodyPr/>
                    <a:lstStyle/>
                    <a:p>
                      <a:r>
                        <a:rPr lang="en-US" sz="1800" b="0" i="0" u="none" strike="noStrike" kern="1200" baseline="0" dirty="0">
                          <a:solidFill>
                            <a:schemeClr val="dk1"/>
                          </a:solidFill>
                          <a:latin typeface="+mn-lt"/>
                          <a:ea typeface="+mn-ea"/>
                          <a:cs typeface="+mn-cs"/>
                        </a:rPr>
                        <a:t>Operational Advantages</a:t>
                      </a:r>
                      <a:endParaRPr lang="en-US" dirty="0"/>
                    </a:p>
                  </a:txBody>
                  <a:tcPr/>
                </a:tc>
                <a:tc>
                  <a:txBody>
                    <a:bodyPr/>
                    <a:lstStyle/>
                    <a:p>
                      <a:r>
                        <a:rPr lang="en-US" dirty="0"/>
                        <a:t>Reduced cash outlay, lower transaction costs versus the underlying, increased liquidity and ability to “short”.</a:t>
                      </a:r>
                    </a:p>
                  </a:txBody>
                  <a:tcPr/>
                </a:tc>
                <a:extLst>
                  <a:ext uri="{0D108BD9-81ED-4DB2-BD59-A6C34878D82A}">
                    <a16:rowId xmlns:a16="http://schemas.microsoft.com/office/drawing/2014/main" val="3657705901"/>
                  </a:ext>
                </a:extLst>
              </a:tr>
              <a:tr h="829219">
                <a:tc>
                  <a:txBody>
                    <a:bodyPr/>
                    <a:lstStyle/>
                    <a:p>
                      <a:r>
                        <a:rPr lang="en-US" sz="1800" b="0" i="0" u="none" strike="noStrike" kern="1200" baseline="0" dirty="0">
                          <a:solidFill>
                            <a:schemeClr val="dk1"/>
                          </a:solidFill>
                          <a:latin typeface="+mn-lt"/>
                          <a:ea typeface="+mn-ea"/>
                          <a:cs typeface="+mn-cs"/>
                        </a:rPr>
                        <a:t>Market Efficiency</a:t>
                      </a:r>
                      <a:endParaRPr lang="en-US" dirty="0"/>
                    </a:p>
                  </a:txBody>
                  <a:tcPr/>
                </a:tc>
                <a:tc>
                  <a:txBody>
                    <a:bodyPr/>
                    <a:lstStyle/>
                    <a:p>
                      <a:r>
                        <a:rPr lang="en-US" dirty="0"/>
                        <a:t>Less costly to exploit arbitrage opportunities or mispricing.</a:t>
                      </a:r>
                    </a:p>
                  </a:txBody>
                  <a:tcPr/>
                </a:tc>
                <a:extLst>
                  <a:ext uri="{0D108BD9-81ED-4DB2-BD59-A6C34878D82A}">
                    <a16:rowId xmlns:a16="http://schemas.microsoft.com/office/drawing/2014/main" val="3581244934"/>
                  </a:ext>
                </a:extLst>
              </a:tr>
            </a:tbl>
          </a:graphicData>
        </a:graphic>
      </p:graphicFrame>
    </p:spTree>
    <p:extLst>
      <p:ext uri="{BB962C8B-B14F-4D97-AF65-F5344CB8AC3E}">
        <p14:creationId xmlns:p14="http://schemas.microsoft.com/office/powerpoint/2010/main" val="395294624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0016B-8346-432D-929A-2A93C4166265}"/>
              </a:ext>
            </a:extLst>
          </p:cNvPr>
          <p:cNvSpPr>
            <a:spLocks noGrp="1"/>
          </p:cNvSpPr>
          <p:nvPr>
            <p:ph type="title"/>
          </p:nvPr>
        </p:nvSpPr>
        <p:spPr/>
        <p:txBody>
          <a:bodyPr/>
          <a:lstStyle/>
          <a:p>
            <a:r>
              <a:rPr lang="en-US" dirty="0"/>
              <a:t>Derivative risks</a:t>
            </a:r>
          </a:p>
        </p:txBody>
      </p:sp>
      <p:graphicFrame>
        <p:nvGraphicFramePr>
          <p:cNvPr id="4" name="Content Placeholder 3">
            <a:extLst>
              <a:ext uri="{FF2B5EF4-FFF2-40B4-BE49-F238E27FC236}">
                <a16:creationId xmlns:a16="http://schemas.microsoft.com/office/drawing/2014/main" id="{4E0D80AA-15BA-49F2-B229-2FF0D904830A}"/>
              </a:ext>
            </a:extLst>
          </p:cNvPr>
          <p:cNvGraphicFramePr>
            <a:graphicFrameLocks noGrp="1"/>
          </p:cNvGraphicFramePr>
          <p:nvPr>
            <p:ph idx="1"/>
            <p:extLst>
              <p:ext uri="{D42A27DB-BD31-4B8C-83A1-F6EECF244321}">
                <p14:modId xmlns:p14="http://schemas.microsoft.com/office/powerpoint/2010/main" val="2254308585"/>
              </p:ext>
            </p:extLst>
          </p:nvPr>
        </p:nvGraphicFramePr>
        <p:xfrm>
          <a:off x="1023938" y="2286000"/>
          <a:ext cx="9720262" cy="4485640"/>
        </p:xfrm>
        <a:graphic>
          <a:graphicData uri="http://schemas.openxmlformats.org/drawingml/2006/table">
            <a:tbl>
              <a:tblPr firstRow="1" bandRow="1">
                <a:tableStyleId>{5C22544A-7EE6-4342-B048-85BDC9FD1C3A}</a:tableStyleId>
              </a:tblPr>
              <a:tblGrid>
                <a:gridCol w="2681788">
                  <a:extLst>
                    <a:ext uri="{9D8B030D-6E8A-4147-A177-3AD203B41FA5}">
                      <a16:colId xmlns:a16="http://schemas.microsoft.com/office/drawing/2014/main" val="2480717881"/>
                    </a:ext>
                  </a:extLst>
                </a:gridCol>
                <a:gridCol w="7038474">
                  <a:extLst>
                    <a:ext uri="{9D8B030D-6E8A-4147-A177-3AD203B41FA5}">
                      <a16:colId xmlns:a16="http://schemas.microsoft.com/office/drawing/2014/main" val="643138990"/>
                    </a:ext>
                  </a:extLst>
                </a:gridCol>
              </a:tblGrid>
              <a:tr h="370840">
                <a:tc>
                  <a:txBody>
                    <a:bodyPr/>
                    <a:lstStyle/>
                    <a:p>
                      <a:r>
                        <a:rPr lang="en-US" dirty="0"/>
                        <a:t>Risk</a:t>
                      </a:r>
                    </a:p>
                  </a:txBody>
                  <a:tcPr/>
                </a:tc>
                <a:tc>
                  <a:txBody>
                    <a:bodyPr/>
                    <a:lstStyle/>
                    <a:p>
                      <a:r>
                        <a:rPr lang="en-US" dirty="0"/>
                        <a:t>Description</a:t>
                      </a:r>
                    </a:p>
                  </a:txBody>
                  <a:tcPr/>
                </a:tc>
                <a:extLst>
                  <a:ext uri="{0D108BD9-81ED-4DB2-BD59-A6C34878D82A}">
                    <a16:rowId xmlns:a16="http://schemas.microsoft.com/office/drawing/2014/main" val="869383612"/>
                  </a:ext>
                </a:extLst>
              </a:tr>
              <a:tr h="370840">
                <a:tc>
                  <a:txBody>
                    <a:bodyPr/>
                    <a:lstStyle/>
                    <a:p>
                      <a:r>
                        <a:rPr lang="en-US" sz="1800" b="0" i="0" u="none" strike="noStrike" kern="1200" baseline="0" dirty="0">
                          <a:solidFill>
                            <a:schemeClr val="dk1"/>
                          </a:solidFill>
                          <a:latin typeface="+mn-lt"/>
                          <a:ea typeface="+mn-ea"/>
                          <a:cs typeface="+mn-cs"/>
                        </a:rPr>
                        <a:t>Greater Potential for Speculative Use</a:t>
                      </a:r>
                      <a:endParaRPr lang="en-US" dirty="0"/>
                    </a:p>
                  </a:txBody>
                  <a:tcPr/>
                </a:tc>
                <a:tc>
                  <a:txBody>
                    <a:bodyPr/>
                    <a:lstStyle/>
                    <a:p>
                      <a:r>
                        <a:rPr lang="en-US" dirty="0"/>
                        <a:t>High degree of implicit leverage for some derivative strategies may increase the likelihood of financial distress.</a:t>
                      </a:r>
                    </a:p>
                  </a:txBody>
                  <a:tcPr/>
                </a:tc>
                <a:extLst>
                  <a:ext uri="{0D108BD9-81ED-4DB2-BD59-A6C34878D82A}">
                    <a16:rowId xmlns:a16="http://schemas.microsoft.com/office/drawing/2014/main" val="2172684012"/>
                  </a:ext>
                </a:extLst>
              </a:tr>
              <a:tr h="370840">
                <a:tc>
                  <a:txBody>
                    <a:bodyPr/>
                    <a:lstStyle/>
                    <a:p>
                      <a:r>
                        <a:rPr lang="en-US" sz="1800" b="0" i="0" u="none" strike="noStrike" kern="1200" baseline="0" dirty="0">
                          <a:solidFill>
                            <a:schemeClr val="dk1"/>
                          </a:solidFill>
                          <a:latin typeface="+mn-lt"/>
                          <a:ea typeface="+mn-ea"/>
                          <a:cs typeface="+mn-cs"/>
                        </a:rPr>
                        <a:t>Lack of Transparency</a:t>
                      </a:r>
                      <a:endParaRPr lang="en-US" dirty="0"/>
                    </a:p>
                  </a:txBody>
                  <a:tcPr/>
                </a:tc>
                <a:tc>
                  <a:txBody>
                    <a:bodyPr/>
                    <a:lstStyle/>
                    <a:p>
                      <a:r>
                        <a:rPr lang="en-US" dirty="0"/>
                        <a:t>Derivatives add portfolio complexity and may create an exposure profile that is not well understood by stakeholders.</a:t>
                      </a:r>
                    </a:p>
                  </a:txBody>
                  <a:tcPr/>
                </a:tc>
                <a:extLst>
                  <a:ext uri="{0D108BD9-81ED-4DB2-BD59-A6C34878D82A}">
                    <a16:rowId xmlns:a16="http://schemas.microsoft.com/office/drawing/2014/main" val="304118147"/>
                  </a:ext>
                </a:extLst>
              </a:tr>
              <a:tr h="370840">
                <a:tc>
                  <a:txBody>
                    <a:bodyPr/>
                    <a:lstStyle/>
                    <a:p>
                      <a:r>
                        <a:rPr lang="en-US" sz="1800" b="0" i="0" u="none" strike="noStrike" kern="1200" baseline="0" dirty="0">
                          <a:solidFill>
                            <a:schemeClr val="dk1"/>
                          </a:solidFill>
                          <a:latin typeface="+mn-lt"/>
                          <a:ea typeface="+mn-ea"/>
                          <a:cs typeface="+mn-cs"/>
                        </a:rPr>
                        <a:t>Basis Risk</a:t>
                      </a:r>
                      <a:endParaRPr lang="en-US" dirty="0"/>
                    </a:p>
                  </a:txBody>
                  <a:tcPr/>
                </a:tc>
                <a:tc>
                  <a:txBody>
                    <a:bodyPr/>
                    <a:lstStyle/>
                    <a:p>
                      <a:r>
                        <a:rPr lang="en-US" sz="1800" b="0" i="0" u="none" strike="noStrike" kern="1200" baseline="0" dirty="0">
                          <a:solidFill>
                            <a:schemeClr val="dk1"/>
                          </a:solidFill>
                          <a:latin typeface="+mn-lt"/>
                          <a:ea typeface="+mn-ea"/>
                          <a:cs typeface="+mn-cs"/>
                        </a:rPr>
                        <a:t>Potential divergence between the </a:t>
                      </a:r>
                      <a:r>
                        <a:rPr lang="en-US" sz="1800" b="1" i="0" u="none" strike="noStrike" kern="1200" baseline="0" dirty="0">
                          <a:solidFill>
                            <a:schemeClr val="dk1"/>
                          </a:solidFill>
                          <a:latin typeface="+mn-lt"/>
                          <a:ea typeface="+mn-ea"/>
                          <a:cs typeface="+mn-cs"/>
                        </a:rPr>
                        <a:t>expected value </a:t>
                      </a:r>
                      <a:r>
                        <a:rPr lang="en-US" sz="1800" b="0" i="0" u="none" strike="noStrike" kern="1200" baseline="0" dirty="0">
                          <a:solidFill>
                            <a:schemeClr val="dk1"/>
                          </a:solidFill>
                          <a:latin typeface="+mn-lt"/>
                          <a:ea typeface="+mn-ea"/>
                          <a:cs typeface="+mn-cs"/>
                        </a:rPr>
                        <a:t>of a derivative instrument versus an underlying or hedged transaction</a:t>
                      </a:r>
                      <a:endParaRPr lang="en-US" dirty="0"/>
                    </a:p>
                  </a:txBody>
                  <a:tcPr/>
                </a:tc>
                <a:extLst>
                  <a:ext uri="{0D108BD9-81ED-4DB2-BD59-A6C34878D82A}">
                    <a16:rowId xmlns:a16="http://schemas.microsoft.com/office/drawing/2014/main" val="370539587"/>
                  </a:ext>
                </a:extLst>
              </a:tr>
              <a:tr h="370840">
                <a:tc>
                  <a:txBody>
                    <a:bodyPr/>
                    <a:lstStyle/>
                    <a:p>
                      <a:r>
                        <a:rPr lang="en-US" sz="1800" b="0" i="0" u="none" strike="noStrike" kern="1200" baseline="0" dirty="0">
                          <a:solidFill>
                            <a:schemeClr val="dk1"/>
                          </a:solidFill>
                          <a:latin typeface="+mn-lt"/>
                          <a:ea typeface="+mn-ea"/>
                          <a:cs typeface="+mn-cs"/>
                        </a:rPr>
                        <a:t>Liquidity Risk</a:t>
                      </a:r>
                      <a:endParaRPr lang="en-US" dirty="0"/>
                    </a:p>
                  </a:txBody>
                  <a:tcPr/>
                </a:tc>
                <a:tc>
                  <a:txBody>
                    <a:bodyPr/>
                    <a:lstStyle/>
                    <a:p>
                      <a:r>
                        <a:rPr lang="en-US" sz="1800" b="0" i="0" u="none" strike="noStrike" kern="1200" baseline="0" dirty="0">
                          <a:solidFill>
                            <a:schemeClr val="dk1"/>
                          </a:solidFill>
                          <a:latin typeface="+mn-lt"/>
                          <a:ea typeface="+mn-ea"/>
                          <a:cs typeface="+mn-cs"/>
                        </a:rPr>
                        <a:t>Potential divergence between the </a:t>
                      </a:r>
                      <a:r>
                        <a:rPr lang="en-US" sz="1800" b="1" i="0" u="none" strike="noStrike" kern="1200" baseline="0" dirty="0">
                          <a:solidFill>
                            <a:schemeClr val="dk1"/>
                          </a:solidFill>
                          <a:latin typeface="+mn-lt"/>
                          <a:ea typeface="+mn-ea"/>
                          <a:cs typeface="+mn-cs"/>
                        </a:rPr>
                        <a:t>cash flow timing </a:t>
                      </a:r>
                      <a:r>
                        <a:rPr lang="en-US" sz="1800" b="0" i="0" u="none" strike="noStrike" kern="1200" baseline="0" dirty="0">
                          <a:solidFill>
                            <a:schemeClr val="dk1"/>
                          </a:solidFill>
                          <a:latin typeface="+mn-lt"/>
                          <a:ea typeface="+mn-ea"/>
                          <a:cs typeface="+mn-cs"/>
                        </a:rPr>
                        <a:t>of a derivative instrument versus an underlying or hedged transaction</a:t>
                      </a:r>
                      <a:endParaRPr lang="en-US" dirty="0"/>
                    </a:p>
                  </a:txBody>
                  <a:tcPr/>
                </a:tc>
                <a:extLst>
                  <a:ext uri="{0D108BD9-81ED-4DB2-BD59-A6C34878D82A}">
                    <a16:rowId xmlns:a16="http://schemas.microsoft.com/office/drawing/2014/main" val="3038785098"/>
                  </a:ext>
                </a:extLst>
              </a:tr>
              <a:tr h="370840">
                <a:tc>
                  <a:txBody>
                    <a:bodyPr/>
                    <a:lstStyle/>
                    <a:p>
                      <a:r>
                        <a:rPr lang="en-US" sz="1800" b="0" i="0" u="none" strike="noStrike" kern="1200" baseline="0" dirty="0">
                          <a:solidFill>
                            <a:schemeClr val="dk1"/>
                          </a:solidFill>
                          <a:latin typeface="+mn-lt"/>
                          <a:ea typeface="+mn-ea"/>
                          <a:cs typeface="+mn-cs"/>
                        </a:rPr>
                        <a:t>Counterparty Credit Risk</a:t>
                      </a:r>
                      <a:endParaRPr lang="en-US" dirty="0"/>
                    </a:p>
                  </a:txBody>
                  <a:tcPr/>
                </a:tc>
                <a:tc>
                  <a:txBody>
                    <a:bodyPr/>
                    <a:lstStyle/>
                    <a:p>
                      <a:r>
                        <a:rPr lang="en-US" dirty="0"/>
                        <a:t>Derivative instruments often give rise to counterparty credit exposure, resulting from differences in the current price versus the expected future settlement price.</a:t>
                      </a:r>
                    </a:p>
                  </a:txBody>
                  <a:tcPr/>
                </a:tc>
                <a:extLst>
                  <a:ext uri="{0D108BD9-81ED-4DB2-BD59-A6C34878D82A}">
                    <a16:rowId xmlns:a16="http://schemas.microsoft.com/office/drawing/2014/main" val="1435753083"/>
                  </a:ext>
                </a:extLst>
              </a:tr>
              <a:tr h="370840">
                <a:tc>
                  <a:txBody>
                    <a:bodyPr/>
                    <a:lstStyle/>
                    <a:p>
                      <a:r>
                        <a:rPr lang="en-US" sz="1800" b="0" i="0" u="none" strike="noStrike" kern="1200" baseline="0" dirty="0">
                          <a:solidFill>
                            <a:schemeClr val="dk1"/>
                          </a:solidFill>
                          <a:latin typeface="+mn-lt"/>
                          <a:ea typeface="+mn-ea"/>
                          <a:cs typeface="+mn-cs"/>
                        </a:rPr>
                        <a:t>Destabilization and Systemic Risk</a:t>
                      </a:r>
                      <a:endParaRPr lang="en-US" dirty="0"/>
                    </a:p>
                  </a:txBody>
                  <a:tcPr/>
                </a:tc>
                <a:tc>
                  <a:txBody>
                    <a:bodyPr/>
                    <a:lstStyle/>
                    <a:p>
                      <a:r>
                        <a:rPr lang="en-US" dirty="0"/>
                        <a:t>Excessive risk taking and use of leverage in derivative markets may contribute to market stress, as in the 2008 financial crisis.</a:t>
                      </a:r>
                    </a:p>
                  </a:txBody>
                  <a:tcPr/>
                </a:tc>
                <a:extLst>
                  <a:ext uri="{0D108BD9-81ED-4DB2-BD59-A6C34878D82A}">
                    <a16:rowId xmlns:a16="http://schemas.microsoft.com/office/drawing/2014/main" val="822351391"/>
                  </a:ext>
                </a:extLst>
              </a:tr>
            </a:tbl>
          </a:graphicData>
        </a:graphic>
      </p:graphicFrame>
    </p:spTree>
    <p:extLst>
      <p:ext uri="{BB962C8B-B14F-4D97-AF65-F5344CB8AC3E}">
        <p14:creationId xmlns:p14="http://schemas.microsoft.com/office/powerpoint/2010/main" val="370463760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AA68-38EC-4236-95BC-F7FEE9B32623}"/>
              </a:ext>
            </a:extLst>
          </p:cNvPr>
          <p:cNvSpPr>
            <a:spLocks noGrp="1"/>
          </p:cNvSpPr>
          <p:nvPr>
            <p:ph type="title"/>
          </p:nvPr>
        </p:nvSpPr>
        <p:spPr/>
        <p:txBody>
          <a:bodyPr/>
          <a:lstStyle/>
          <a:p>
            <a:r>
              <a:rPr lang="en-US" dirty="0"/>
              <a:t>Issuer use of derivatives</a:t>
            </a:r>
          </a:p>
        </p:txBody>
      </p:sp>
      <p:graphicFrame>
        <p:nvGraphicFramePr>
          <p:cNvPr id="4" name="Content Placeholder 3">
            <a:extLst>
              <a:ext uri="{FF2B5EF4-FFF2-40B4-BE49-F238E27FC236}">
                <a16:creationId xmlns:a16="http://schemas.microsoft.com/office/drawing/2014/main" id="{3CA315E7-1F5B-4E07-BE0D-45755D58BFD0}"/>
              </a:ext>
            </a:extLst>
          </p:cNvPr>
          <p:cNvGraphicFramePr>
            <a:graphicFrameLocks noGrp="1"/>
          </p:cNvGraphicFramePr>
          <p:nvPr>
            <p:ph idx="1"/>
            <p:extLst>
              <p:ext uri="{D42A27DB-BD31-4B8C-83A1-F6EECF244321}">
                <p14:modId xmlns:p14="http://schemas.microsoft.com/office/powerpoint/2010/main" val="1430417784"/>
              </p:ext>
            </p:extLst>
          </p:nvPr>
        </p:nvGraphicFramePr>
        <p:xfrm>
          <a:off x="1024128" y="3093297"/>
          <a:ext cx="9720261" cy="366268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435846691"/>
                    </a:ext>
                  </a:extLst>
                </a:gridCol>
                <a:gridCol w="3240087">
                  <a:extLst>
                    <a:ext uri="{9D8B030D-6E8A-4147-A177-3AD203B41FA5}">
                      <a16:colId xmlns:a16="http://schemas.microsoft.com/office/drawing/2014/main" val="832713295"/>
                    </a:ext>
                  </a:extLst>
                </a:gridCol>
                <a:gridCol w="3240087">
                  <a:extLst>
                    <a:ext uri="{9D8B030D-6E8A-4147-A177-3AD203B41FA5}">
                      <a16:colId xmlns:a16="http://schemas.microsoft.com/office/drawing/2014/main" val="2705542958"/>
                    </a:ext>
                  </a:extLst>
                </a:gridCol>
              </a:tblGrid>
              <a:tr h="370840">
                <a:tc>
                  <a:txBody>
                    <a:bodyPr/>
                    <a:lstStyle/>
                    <a:p>
                      <a:r>
                        <a:rPr lang="en-US" dirty="0"/>
                        <a:t>Hedge type</a:t>
                      </a:r>
                    </a:p>
                  </a:txBody>
                  <a:tcPr/>
                </a:tc>
                <a:tc>
                  <a:txBody>
                    <a:bodyPr/>
                    <a:lstStyle/>
                    <a:p>
                      <a:r>
                        <a:rPr lang="en-US" dirty="0"/>
                        <a:t>Description</a:t>
                      </a:r>
                    </a:p>
                  </a:txBody>
                  <a:tcPr/>
                </a:tc>
                <a:tc>
                  <a:txBody>
                    <a:bodyPr/>
                    <a:lstStyle/>
                    <a:p>
                      <a:r>
                        <a:rPr lang="en-US" dirty="0"/>
                        <a:t>Examples</a:t>
                      </a:r>
                    </a:p>
                  </a:txBody>
                  <a:tcPr/>
                </a:tc>
                <a:extLst>
                  <a:ext uri="{0D108BD9-81ED-4DB2-BD59-A6C34878D82A}">
                    <a16:rowId xmlns:a16="http://schemas.microsoft.com/office/drawing/2014/main" val="907669040"/>
                  </a:ext>
                </a:extLst>
              </a:tr>
              <a:tr h="370840">
                <a:tc>
                  <a:txBody>
                    <a:bodyPr/>
                    <a:lstStyle/>
                    <a:p>
                      <a:r>
                        <a:rPr lang="en-US" dirty="0"/>
                        <a:t>Cash flow</a:t>
                      </a:r>
                    </a:p>
                  </a:txBody>
                  <a:tcPr/>
                </a:tc>
                <a:tc>
                  <a:txBody>
                    <a:bodyPr/>
                    <a:lstStyle/>
                    <a:p>
                      <a:r>
                        <a:rPr lang="en-US" sz="1800" b="0" i="0" u="none" strike="noStrike" kern="1200" baseline="0" dirty="0">
                          <a:solidFill>
                            <a:schemeClr val="dk1"/>
                          </a:solidFill>
                          <a:latin typeface="+mn-lt"/>
                          <a:ea typeface="+mn-ea"/>
                          <a:cs typeface="+mn-cs"/>
                        </a:rPr>
                        <a:t>Absorbs variable cash flow of</a:t>
                      </a:r>
                    </a:p>
                    <a:p>
                      <a:r>
                        <a:rPr lang="en-US" sz="1800" b="0" i="0" u="none" strike="noStrike" kern="1200" baseline="0" dirty="0">
                          <a:solidFill>
                            <a:schemeClr val="dk1"/>
                          </a:solidFill>
                          <a:latin typeface="+mn-lt"/>
                          <a:ea typeface="+mn-ea"/>
                          <a:cs typeface="+mn-cs"/>
                        </a:rPr>
                        <a:t>floating-rate asset or liability</a:t>
                      </a:r>
                    </a:p>
                    <a:p>
                      <a:r>
                        <a:rPr lang="en-US" sz="1800" b="0" i="0" u="none" strike="noStrike" kern="1200" baseline="0" dirty="0">
                          <a:solidFill>
                            <a:schemeClr val="dk1"/>
                          </a:solidFill>
                          <a:latin typeface="+mn-lt"/>
                          <a:ea typeface="+mn-ea"/>
                          <a:cs typeface="+mn-cs"/>
                        </a:rPr>
                        <a:t>(forecasted transaction)</a:t>
                      </a:r>
                      <a:endParaRPr lang="en-US" dirty="0"/>
                    </a:p>
                  </a:txBody>
                  <a:tcPr/>
                </a:tc>
                <a:tc>
                  <a:txBody>
                    <a:bodyPr/>
                    <a:lstStyle/>
                    <a:p>
                      <a:r>
                        <a:rPr lang="en-US" sz="1800" b="0" i="0" u="none" strike="noStrike" kern="1200" baseline="0" dirty="0">
                          <a:solidFill>
                            <a:schemeClr val="dk1"/>
                          </a:solidFill>
                          <a:latin typeface="+mn-lt"/>
                          <a:ea typeface="+mn-ea"/>
                          <a:cs typeface="+mn-cs"/>
                        </a:rPr>
                        <a:t>Interest rate swap to a fixed rate</a:t>
                      </a:r>
                    </a:p>
                    <a:p>
                      <a:r>
                        <a:rPr lang="en-US" sz="1800" b="0" i="0" u="none" strike="noStrike" kern="1200" baseline="0" dirty="0">
                          <a:solidFill>
                            <a:schemeClr val="dk1"/>
                          </a:solidFill>
                          <a:latin typeface="+mn-lt"/>
                          <a:ea typeface="+mn-ea"/>
                          <a:cs typeface="+mn-cs"/>
                        </a:rPr>
                        <a:t>for floating-rate debt</a:t>
                      </a:r>
                    </a:p>
                    <a:p>
                      <a:r>
                        <a:rPr lang="en-US" sz="1800" b="0" i="0" u="none" strike="noStrike" kern="1200" baseline="0" dirty="0">
                          <a:solidFill>
                            <a:schemeClr val="dk1"/>
                          </a:solidFill>
                          <a:latin typeface="+mn-lt"/>
                          <a:ea typeface="+mn-ea"/>
                          <a:cs typeface="+mn-cs"/>
                        </a:rPr>
                        <a:t>FX forward to hedge forecasted</a:t>
                      </a:r>
                    </a:p>
                    <a:p>
                      <a:r>
                        <a:rPr lang="en-US" sz="1800" b="0" i="0" u="none" strike="noStrike" kern="1200" baseline="0" dirty="0">
                          <a:solidFill>
                            <a:schemeClr val="dk1"/>
                          </a:solidFill>
                          <a:latin typeface="+mn-lt"/>
                          <a:ea typeface="+mn-ea"/>
                          <a:cs typeface="+mn-cs"/>
                        </a:rPr>
                        <a:t>sales</a:t>
                      </a:r>
                      <a:endParaRPr lang="en-US" dirty="0"/>
                    </a:p>
                  </a:txBody>
                  <a:tcPr/>
                </a:tc>
                <a:extLst>
                  <a:ext uri="{0D108BD9-81ED-4DB2-BD59-A6C34878D82A}">
                    <a16:rowId xmlns:a16="http://schemas.microsoft.com/office/drawing/2014/main" val="3564005153"/>
                  </a:ext>
                </a:extLst>
              </a:tr>
              <a:tr h="370840">
                <a:tc>
                  <a:txBody>
                    <a:bodyPr/>
                    <a:lstStyle/>
                    <a:p>
                      <a:r>
                        <a:rPr lang="en-US" dirty="0"/>
                        <a:t>Fair value</a:t>
                      </a:r>
                    </a:p>
                  </a:txBody>
                  <a:tcPr/>
                </a:tc>
                <a:tc>
                  <a:txBody>
                    <a:bodyPr/>
                    <a:lstStyle/>
                    <a:p>
                      <a:r>
                        <a:rPr lang="en-US" sz="1800" b="0" i="0" u="none" strike="noStrike" kern="1200" baseline="0" dirty="0">
                          <a:solidFill>
                            <a:schemeClr val="dk1"/>
                          </a:solidFill>
                          <a:latin typeface="+mn-lt"/>
                          <a:ea typeface="+mn-ea"/>
                          <a:cs typeface="+mn-cs"/>
                        </a:rPr>
                        <a:t>Offsets fluctuation in fair value of an asset or liability</a:t>
                      </a:r>
                      <a:endParaRPr lang="en-US" dirty="0"/>
                    </a:p>
                  </a:txBody>
                  <a:tcPr/>
                </a:tc>
                <a:tc>
                  <a:txBody>
                    <a:bodyPr/>
                    <a:lstStyle/>
                    <a:p>
                      <a:r>
                        <a:rPr lang="en-US" sz="1800" b="0" i="0" u="none" strike="noStrike" kern="1200" baseline="0" dirty="0">
                          <a:solidFill>
                            <a:schemeClr val="dk1"/>
                          </a:solidFill>
                          <a:latin typeface="+mn-lt"/>
                          <a:ea typeface="+mn-ea"/>
                          <a:cs typeface="+mn-cs"/>
                        </a:rPr>
                        <a:t>Interest rate swap to a floating</a:t>
                      </a:r>
                    </a:p>
                    <a:p>
                      <a:r>
                        <a:rPr lang="en-US" sz="1800" b="0" i="0" u="none" strike="noStrike" kern="1200" baseline="0" dirty="0">
                          <a:solidFill>
                            <a:schemeClr val="dk1"/>
                          </a:solidFill>
                          <a:latin typeface="+mn-lt"/>
                          <a:ea typeface="+mn-ea"/>
                          <a:cs typeface="+mn-cs"/>
                        </a:rPr>
                        <a:t>rate for fixed-rate debt</a:t>
                      </a:r>
                    </a:p>
                    <a:p>
                      <a:r>
                        <a:rPr lang="en-US" sz="1800" b="0" i="0" u="none" strike="noStrike" kern="1200" baseline="0" dirty="0">
                          <a:solidFill>
                            <a:schemeClr val="dk1"/>
                          </a:solidFill>
                          <a:latin typeface="+mn-lt"/>
                          <a:ea typeface="+mn-ea"/>
                          <a:cs typeface="+mn-cs"/>
                        </a:rPr>
                        <a:t>Commodity future to hedge</a:t>
                      </a:r>
                    </a:p>
                    <a:p>
                      <a:r>
                        <a:rPr lang="en-US" sz="1800" b="0" i="0" u="none" strike="noStrike" kern="1200" baseline="0" dirty="0">
                          <a:solidFill>
                            <a:schemeClr val="dk1"/>
                          </a:solidFill>
                          <a:latin typeface="+mn-lt"/>
                          <a:ea typeface="+mn-ea"/>
                          <a:cs typeface="+mn-cs"/>
                        </a:rPr>
                        <a:t>inventory</a:t>
                      </a:r>
                      <a:endParaRPr lang="en-US" dirty="0"/>
                    </a:p>
                  </a:txBody>
                  <a:tcPr/>
                </a:tc>
                <a:extLst>
                  <a:ext uri="{0D108BD9-81ED-4DB2-BD59-A6C34878D82A}">
                    <a16:rowId xmlns:a16="http://schemas.microsoft.com/office/drawing/2014/main" val="457132255"/>
                  </a:ext>
                </a:extLst>
              </a:tr>
              <a:tr h="370840">
                <a:tc>
                  <a:txBody>
                    <a:bodyPr/>
                    <a:lstStyle/>
                    <a:p>
                      <a:r>
                        <a:rPr lang="en-US" dirty="0"/>
                        <a:t>Net investment</a:t>
                      </a:r>
                    </a:p>
                  </a:txBody>
                  <a:tcPr/>
                </a:tc>
                <a:tc>
                  <a:txBody>
                    <a:bodyPr/>
                    <a:lstStyle/>
                    <a:p>
                      <a:r>
                        <a:rPr lang="en-US" sz="1800" b="0" i="0" u="none" strike="noStrike" kern="1200" baseline="0" dirty="0">
                          <a:solidFill>
                            <a:schemeClr val="dk1"/>
                          </a:solidFill>
                          <a:latin typeface="+mn-lt"/>
                          <a:ea typeface="+mn-ea"/>
                          <a:cs typeface="+mn-cs"/>
                        </a:rPr>
                        <a:t>Designated as offsetting the FX</a:t>
                      </a:r>
                    </a:p>
                    <a:p>
                      <a:r>
                        <a:rPr lang="en-US" sz="1800" b="0" i="0" u="none" strike="noStrike" kern="1200" baseline="0" dirty="0">
                          <a:solidFill>
                            <a:schemeClr val="dk1"/>
                          </a:solidFill>
                          <a:latin typeface="+mn-lt"/>
                          <a:ea typeface="+mn-ea"/>
                          <a:cs typeface="+mn-cs"/>
                        </a:rPr>
                        <a:t>risk of the equity of a foreign</a:t>
                      </a:r>
                    </a:p>
                    <a:p>
                      <a:r>
                        <a:rPr lang="en-US" sz="1800" b="0" i="0" u="none" strike="noStrike" kern="1200" baseline="0" dirty="0">
                          <a:solidFill>
                            <a:schemeClr val="dk1"/>
                          </a:solidFill>
                          <a:latin typeface="+mn-lt"/>
                          <a:ea typeface="+mn-ea"/>
                          <a:cs typeface="+mn-cs"/>
                        </a:rPr>
                        <a:t>operation</a:t>
                      </a:r>
                      <a:endParaRPr lang="en-US" dirty="0"/>
                    </a:p>
                  </a:txBody>
                  <a:tcPr/>
                </a:tc>
                <a:tc>
                  <a:txBody>
                    <a:bodyPr/>
                    <a:lstStyle/>
                    <a:p>
                      <a:r>
                        <a:rPr lang="en-US" sz="1800" b="0" i="0" u="none" strike="noStrike" kern="1200" baseline="0" dirty="0">
                          <a:solidFill>
                            <a:schemeClr val="dk1"/>
                          </a:solidFill>
                          <a:latin typeface="+mn-lt"/>
                          <a:ea typeface="+mn-ea"/>
                          <a:cs typeface="+mn-cs"/>
                        </a:rPr>
                        <a:t>Currency swap</a:t>
                      </a:r>
                    </a:p>
                    <a:p>
                      <a:r>
                        <a:rPr lang="en-US" sz="1800" b="0" i="0" u="none" strike="noStrike" kern="1200" baseline="0" dirty="0">
                          <a:solidFill>
                            <a:schemeClr val="dk1"/>
                          </a:solidFill>
                          <a:latin typeface="+mn-lt"/>
                          <a:ea typeface="+mn-ea"/>
                          <a:cs typeface="+mn-cs"/>
                        </a:rPr>
                        <a:t>Currency forward</a:t>
                      </a:r>
                      <a:endParaRPr lang="en-US" dirty="0"/>
                    </a:p>
                  </a:txBody>
                  <a:tcPr/>
                </a:tc>
                <a:extLst>
                  <a:ext uri="{0D108BD9-81ED-4DB2-BD59-A6C34878D82A}">
                    <a16:rowId xmlns:a16="http://schemas.microsoft.com/office/drawing/2014/main" val="3419176916"/>
                  </a:ext>
                </a:extLst>
              </a:tr>
            </a:tbl>
          </a:graphicData>
        </a:graphic>
      </p:graphicFrame>
      <p:sp>
        <p:nvSpPr>
          <p:cNvPr id="5" name="TextBox 4">
            <a:extLst>
              <a:ext uri="{FF2B5EF4-FFF2-40B4-BE49-F238E27FC236}">
                <a16:creationId xmlns:a16="http://schemas.microsoft.com/office/drawing/2014/main" id="{37943C05-8EAE-42A0-B123-E4987EB70B48}"/>
              </a:ext>
            </a:extLst>
          </p:cNvPr>
          <p:cNvSpPr txBox="1"/>
          <p:nvPr/>
        </p:nvSpPr>
        <p:spPr>
          <a:xfrm>
            <a:off x="1024128" y="1892968"/>
            <a:ext cx="9720072" cy="1200329"/>
          </a:xfrm>
          <a:prstGeom prst="rect">
            <a:avLst/>
          </a:prstGeom>
          <a:noFill/>
        </p:spPr>
        <p:txBody>
          <a:bodyPr wrap="square" rtlCol="0">
            <a:spAutoFit/>
          </a:bodyPr>
          <a:lstStyle/>
          <a:p>
            <a:r>
              <a:rPr lang="en-US" sz="2400" dirty="0">
                <a:solidFill>
                  <a:srgbClr val="FF0000"/>
                </a:solidFill>
              </a:rPr>
              <a:t>Hedge accounting </a:t>
            </a:r>
            <a:r>
              <a:rPr lang="en-US" sz="2400" dirty="0"/>
              <a:t>allows an issuer to offset a hedging instrument (usually a derivative) against a hedged transaction or balance sheet item to reduce financial statement volatility.</a:t>
            </a:r>
          </a:p>
        </p:txBody>
      </p:sp>
    </p:spTree>
    <p:extLst>
      <p:ext uri="{BB962C8B-B14F-4D97-AF65-F5344CB8AC3E}">
        <p14:creationId xmlns:p14="http://schemas.microsoft.com/office/powerpoint/2010/main" val="83961337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8CD5281E-75C9-AF00-F332-572FAD2AA5E3}"/>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40D0A650-1DDA-45BB-BEE0-A2FB0AE6A27A}"/>
              </a:ext>
            </a:extLst>
          </p:cNvPr>
          <p:cNvSpPr>
            <a:spLocks noGrp="1"/>
          </p:cNvSpPr>
          <p:nvPr>
            <p:ph type="title"/>
          </p:nvPr>
        </p:nvSpPr>
        <p:spPr>
          <a:xfrm>
            <a:off x="1024128" y="585216"/>
            <a:ext cx="9720072" cy="1499616"/>
          </a:xfrm>
        </p:spPr>
        <p:txBody>
          <a:bodyPr>
            <a:normAutofit/>
          </a:bodyPr>
          <a:lstStyle/>
          <a:p>
            <a:r>
              <a:rPr lang="en-US" dirty="0"/>
              <a:t>Investor use of derivatives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18D4F95-7D73-4547-A7BC-97830D4BA301}"/>
              </a:ext>
            </a:extLst>
          </p:cNvPr>
          <p:cNvSpPr>
            <a:spLocks noGrp="1"/>
          </p:cNvSpPr>
          <p:nvPr>
            <p:ph idx="1"/>
          </p:nvPr>
        </p:nvSpPr>
        <p:spPr>
          <a:xfrm>
            <a:off x="1024128" y="2286000"/>
            <a:ext cx="9720073" cy="4023360"/>
          </a:xfrm>
        </p:spPr>
        <p:txBody>
          <a:bodyPr>
            <a:normAutofit/>
          </a:bodyPr>
          <a:lstStyle/>
          <a:p>
            <a:r>
              <a:rPr lang="en-US" sz="1900" dirty="0"/>
              <a:t>Investors use derivatives to replicate a cash market strategy, hedge a fund’ value against adverse movements in underlying, or modify or add exposures using derivatives, which in some cases are unavailable in cash markets.</a:t>
            </a:r>
          </a:p>
          <a:p>
            <a:r>
              <a:rPr lang="en-US" sz="1900" dirty="0"/>
              <a:t>The </a:t>
            </a:r>
            <a:r>
              <a:rPr lang="en-US" sz="1900" dirty="0">
                <a:solidFill>
                  <a:srgbClr val="FF0000"/>
                </a:solidFill>
              </a:rPr>
              <a:t>greater liquidity and reduced capital </a:t>
            </a:r>
            <a:r>
              <a:rPr lang="en-US" sz="1900" dirty="0"/>
              <a:t>required to trade derivatives may lead an investor to </a:t>
            </a:r>
            <a:r>
              <a:rPr lang="en-US" sz="1900" dirty="0">
                <a:solidFill>
                  <a:srgbClr val="FF0000"/>
                </a:solidFill>
              </a:rPr>
              <a:t>replicate a desired position using a derivative rather than cash</a:t>
            </a:r>
            <a:r>
              <a:rPr lang="en-US" sz="1900" dirty="0"/>
              <a:t>.</a:t>
            </a:r>
          </a:p>
          <a:p>
            <a:r>
              <a:rPr lang="en-US" sz="1900" dirty="0"/>
              <a:t>The </a:t>
            </a:r>
            <a:r>
              <a:rPr lang="en-US" sz="1900" dirty="0">
                <a:solidFill>
                  <a:srgbClr val="FF0000"/>
                </a:solidFill>
              </a:rPr>
              <a:t>flexibility to take short positions or to increase or otherwise modify exposure using derivatives </a:t>
            </a:r>
            <a:r>
              <a:rPr lang="en-US" sz="1900" dirty="0"/>
              <a:t>beyond cash alternatives is an attractive feature for portfolio managers targeting excess returns by using a variety of strategies.</a:t>
            </a:r>
          </a:p>
          <a:p>
            <a:r>
              <a:rPr lang="en-US" sz="1900" dirty="0"/>
              <a:t>we find investors to be less focused than issuers on hedge accounting treatment, as an investment fund’s derivative position is typically marked to market each day and included in the daily net asset value (NAV) of the portfolio or fund. This also explains why investors tend to transact more frequently in standardized and highly liquid exchange-traded derivative markets than do issuers.</a:t>
            </a:r>
          </a:p>
        </p:txBody>
      </p:sp>
    </p:spTree>
    <p:extLst>
      <p:ext uri="{BB962C8B-B14F-4D97-AF65-F5344CB8AC3E}">
        <p14:creationId xmlns:p14="http://schemas.microsoft.com/office/powerpoint/2010/main" val="237885704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55B5888D-6207-519A-110A-13D8BA24D9D5}"/>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951DC638-29BB-4413-9634-B78544521D46}"/>
              </a:ext>
            </a:extLst>
          </p:cNvPr>
          <p:cNvSpPr>
            <a:spLocks noGrp="1"/>
          </p:cNvSpPr>
          <p:nvPr>
            <p:ph type="title"/>
          </p:nvPr>
        </p:nvSpPr>
        <p:spPr>
          <a:xfrm>
            <a:off x="1024128" y="585216"/>
            <a:ext cx="9720072" cy="1499616"/>
          </a:xfrm>
        </p:spPr>
        <p:txBody>
          <a:bodyPr>
            <a:normAutofit/>
          </a:bodyPr>
          <a:lstStyle/>
          <a:p>
            <a:r>
              <a:rPr lang="en-US" dirty="0"/>
              <a:t>arbitrage</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D3A9C76-1584-42F9-A279-0FCE84EC57CA}"/>
              </a:ext>
            </a:extLst>
          </p:cNvPr>
          <p:cNvSpPr>
            <a:spLocks noGrp="1"/>
          </p:cNvSpPr>
          <p:nvPr>
            <p:ph idx="1"/>
          </p:nvPr>
        </p:nvSpPr>
        <p:spPr>
          <a:xfrm>
            <a:off x="1024128" y="2286000"/>
            <a:ext cx="9720073" cy="4023360"/>
          </a:xfrm>
        </p:spPr>
        <p:txBody>
          <a:bodyPr>
            <a:normAutofit/>
          </a:bodyPr>
          <a:lstStyle/>
          <a:p>
            <a:r>
              <a:rPr lang="en-US" dirty="0"/>
              <a:t>In the case of a derivative contract whose value is derived from future cash flows associated with the price of an underlying asset, arbitrage opportunities arise either </a:t>
            </a:r>
            <a:r>
              <a:rPr lang="en-US" dirty="0">
                <a:solidFill>
                  <a:srgbClr val="FF0000"/>
                </a:solidFill>
              </a:rPr>
              <a:t>if two assets with identical future cash flows trade at different prices or if an asset with a known future price does not trade at the present value of its future price determined using an appropriate discount rate.</a:t>
            </a:r>
          </a:p>
          <a:p>
            <a:r>
              <a:rPr lang="en-US" dirty="0"/>
              <a:t>Identical assets or assets with identical cash flows traded at the same time must have the same price </a:t>
            </a:r>
            <a:r>
              <a:rPr lang="en-US" dirty="0">
                <a:solidFill>
                  <a:srgbClr val="FF0000"/>
                </a:solidFill>
              </a:rPr>
              <a:t>(S</a:t>
            </a:r>
            <a:r>
              <a:rPr lang="en-US" baseline="-25000" dirty="0">
                <a:solidFill>
                  <a:srgbClr val="FF0000"/>
                </a:solidFill>
              </a:rPr>
              <a:t>0</a:t>
            </a:r>
            <a:r>
              <a:rPr lang="en-US" dirty="0">
                <a:solidFill>
                  <a:srgbClr val="FF0000"/>
                </a:solidFill>
              </a:rPr>
              <a:t>A = S</a:t>
            </a:r>
            <a:r>
              <a:rPr lang="en-US" baseline="-25000" dirty="0">
                <a:solidFill>
                  <a:srgbClr val="FF0000"/>
                </a:solidFill>
              </a:rPr>
              <a:t>0</a:t>
            </a:r>
            <a:r>
              <a:rPr lang="en-US" dirty="0">
                <a:solidFill>
                  <a:srgbClr val="FF0000"/>
                </a:solidFill>
              </a:rPr>
              <a:t>B).</a:t>
            </a:r>
          </a:p>
          <a:p>
            <a:r>
              <a:rPr lang="en-US" dirty="0"/>
              <a:t>Assets with a known future price must have a spot price that equals the future price discounted at the risk-free rate </a:t>
            </a:r>
            <a:r>
              <a:rPr lang="en-US" dirty="0">
                <a:solidFill>
                  <a:srgbClr val="FF0000"/>
                </a:solidFill>
              </a:rPr>
              <a:t>(S</a:t>
            </a:r>
            <a:r>
              <a:rPr lang="en-US" baseline="-25000" dirty="0">
                <a:solidFill>
                  <a:srgbClr val="FF0000"/>
                </a:solidFill>
              </a:rPr>
              <a:t>0</a:t>
            </a:r>
            <a:r>
              <a:rPr lang="en-US" dirty="0">
                <a:solidFill>
                  <a:srgbClr val="FF0000"/>
                </a:solidFill>
              </a:rPr>
              <a:t> = F</a:t>
            </a:r>
            <a:r>
              <a:rPr lang="en-US" baseline="-25000" dirty="0">
                <a:solidFill>
                  <a:srgbClr val="FF0000"/>
                </a:solidFill>
              </a:rPr>
              <a:t>T</a:t>
            </a:r>
            <a:r>
              <a:rPr lang="en-US" dirty="0">
                <a:solidFill>
                  <a:srgbClr val="FF0000"/>
                </a:solidFill>
              </a:rPr>
              <a:t>(1 + r)</a:t>
            </a:r>
            <a:r>
              <a:rPr lang="en-US" baseline="30000" dirty="0">
                <a:solidFill>
                  <a:srgbClr val="FF0000"/>
                </a:solidFill>
              </a:rPr>
              <a:t>–T</a:t>
            </a:r>
            <a:r>
              <a:rPr lang="en-US" dirty="0">
                <a:solidFill>
                  <a:srgbClr val="FF0000"/>
                </a:solidFill>
              </a:rPr>
              <a:t>).</a:t>
            </a:r>
          </a:p>
          <a:p>
            <a:endParaRPr lang="en-US" dirty="0"/>
          </a:p>
        </p:txBody>
      </p:sp>
    </p:spTree>
    <p:extLst>
      <p:ext uri="{BB962C8B-B14F-4D97-AF65-F5344CB8AC3E}">
        <p14:creationId xmlns:p14="http://schemas.microsoft.com/office/powerpoint/2010/main" val="184653028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riodic table of elements">
            <a:extLst>
              <a:ext uri="{FF2B5EF4-FFF2-40B4-BE49-F238E27FC236}">
                <a16:creationId xmlns:a16="http://schemas.microsoft.com/office/drawing/2014/main" id="{80246A41-E114-A7C0-2C39-8D34BC3C6122}"/>
              </a:ext>
            </a:extLst>
          </p:cNvPr>
          <p:cNvPicPr>
            <a:picLocks noChangeAspect="1"/>
          </p:cNvPicPr>
          <p:nvPr/>
        </p:nvPicPr>
        <p:blipFill rotWithShape="1">
          <a:blip r:embed="rId2">
            <a:duotone>
              <a:schemeClr val="bg2">
                <a:shade val="45000"/>
                <a:satMod val="135000"/>
              </a:schemeClr>
              <a:prstClr val="white"/>
            </a:duotone>
            <a:alphaModFix amt="40000"/>
          </a:blip>
          <a:srcRect t="13453" b="1961"/>
          <a:stretch/>
        </p:blipFill>
        <p:spPr>
          <a:xfrm>
            <a:off x="20" y="10"/>
            <a:ext cx="12191980" cy="6857989"/>
          </a:xfrm>
          <a:prstGeom prst="rect">
            <a:avLst/>
          </a:prstGeom>
        </p:spPr>
      </p:pic>
      <p:sp>
        <p:nvSpPr>
          <p:cNvPr id="2" name="Title 1">
            <a:extLst>
              <a:ext uri="{FF2B5EF4-FFF2-40B4-BE49-F238E27FC236}">
                <a16:creationId xmlns:a16="http://schemas.microsoft.com/office/drawing/2014/main" id="{3C98EB97-0E2F-4355-A1ED-39F05206CEB3}"/>
              </a:ext>
            </a:extLst>
          </p:cNvPr>
          <p:cNvSpPr>
            <a:spLocks noGrp="1"/>
          </p:cNvSpPr>
          <p:nvPr>
            <p:ph type="title"/>
          </p:nvPr>
        </p:nvSpPr>
        <p:spPr>
          <a:xfrm>
            <a:off x="1024128" y="585216"/>
            <a:ext cx="9720072" cy="1499616"/>
          </a:xfrm>
        </p:spPr>
        <p:txBody>
          <a:bodyPr>
            <a:normAutofit/>
          </a:bodyPr>
          <a:lstStyle/>
          <a:p>
            <a:r>
              <a:rPr lang="en-US" dirty="0"/>
              <a:t>arbitrage</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BEB1EA-6B89-42E1-BE21-50B6F61C316A}"/>
              </a:ext>
            </a:extLst>
          </p:cNvPr>
          <p:cNvSpPr>
            <a:spLocks noGrp="1"/>
          </p:cNvSpPr>
          <p:nvPr>
            <p:ph idx="1"/>
          </p:nvPr>
        </p:nvSpPr>
        <p:spPr>
          <a:xfrm>
            <a:off x="1024128" y="2286000"/>
            <a:ext cx="9720073" cy="4023360"/>
          </a:xfrm>
        </p:spPr>
        <p:txBody>
          <a:bodyPr>
            <a:normAutofit/>
          </a:bodyPr>
          <a:lstStyle/>
          <a:p>
            <a:r>
              <a:rPr lang="en-US" dirty="0"/>
              <a:t>For example, assume the two assets are zero-coupon bonds with identical features and the same issuer. Both bonds mature on the same future date with a payoff of par and have the same risk of default between now and the maturity date.</a:t>
            </a:r>
          </a:p>
          <a:p>
            <a:r>
              <a:rPr lang="en-US" dirty="0"/>
              <a:t>1. Bond A has a price of EUR99 at time t = 0 (S</a:t>
            </a:r>
            <a:r>
              <a:rPr lang="en-US" baseline="-25000" dirty="0"/>
              <a:t>0</a:t>
            </a:r>
            <a:r>
              <a:rPr lang="en-US" dirty="0"/>
              <a:t>A = EUR99).</a:t>
            </a:r>
          </a:p>
          <a:p>
            <a:r>
              <a:rPr lang="en-US" dirty="0"/>
              <a:t>2. Bond B has a price of EUR99.15 at time t = 0 (S</a:t>
            </a:r>
            <a:r>
              <a:rPr lang="en-US" baseline="-25000" dirty="0"/>
              <a:t>0</a:t>
            </a:r>
            <a:r>
              <a:rPr lang="en-US" dirty="0"/>
              <a:t>B = EUR99.15).</a:t>
            </a:r>
          </a:p>
          <a:p>
            <a:r>
              <a:rPr lang="en-US" dirty="0"/>
              <a:t>3. Both bonds have an expected future price of EUR100 (S</a:t>
            </a:r>
            <a:r>
              <a:rPr lang="en-US" baseline="-25000" dirty="0"/>
              <a:t>T</a:t>
            </a:r>
            <a:r>
              <a:rPr lang="en-US" dirty="0"/>
              <a:t>A = S</a:t>
            </a:r>
            <a:r>
              <a:rPr lang="en-US" baseline="-25000" dirty="0"/>
              <a:t>T</a:t>
            </a:r>
            <a:r>
              <a:rPr lang="en-US" dirty="0"/>
              <a:t>B = EUR100).</a:t>
            </a:r>
          </a:p>
          <a:p>
            <a:endParaRPr lang="en-US" dirty="0"/>
          </a:p>
        </p:txBody>
      </p:sp>
    </p:spTree>
    <p:extLst>
      <p:ext uri="{BB962C8B-B14F-4D97-AF65-F5344CB8AC3E}">
        <p14:creationId xmlns:p14="http://schemas.microsoft.com/office/powerpoint/2010/main" val="780598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F3234-8F1E-4BFE-9268-0D0B78A49381}"/>
              </a:ext>
            </a:extLst>
          </p:cNvPr>
          <p:cNvSpPr>
            <a:spLocks noGrp="1"/>
          </p:cNvSpPr>
          <p:nvPr>
            <p:ph type="title"/>
          </p:nvPr>
        </p:nvSpPr>
        <p:spPr/>
        <p:txBody>
          <a:bodyPr>
            <a:normAutofit/>
          </a:bodyPr>
          <a:lstStyle/>
          <a:p>
            <a:r>
              <a:rPr lang="en-US" sz="4800" dirty="0"/>
              <a:t>example</a:t>
            </a:r>
          </a:p>
        </p:txBody>
      </p:sp>
      <p:sp>
        <p:nvSpPr>
          <p:cNvPr id="3" name="Content Placeholder 2">
            <a:extLst>
              <a:ext uri="{FF2B5EF4-FFF2-40B4-BE49-F238E27FC236}">
                <a16:creationId xmlns:a16="http://schemas.microsoft.com/office/drawing/2014/main" id="{C2E94606-302E-40D3-9A56-229B4484A883}"/>
              </a:ext>
            </a:extLst>
          </p:cNvPr>
          <p:cNvSpPr>
            <a:spLocks noGrp="1"/>
          </p:cNvSpPr>
          <p:nvPr>
            <p:ph idx="1"/>
          </p:nvPr>
        </p:nvSpPr>
        <p:spPr>
          <a:xfrm>
            <a:off x="692082" y="2084832"/>
            <a:ext cx="8596668" cy="3880773"/>
          </a:xfrm>
        </p:spPr>
        <p:txBody>
          <a:bodyPr/>
          <a:lstStyle/>
          <a:p>
            <a:r>
              <a:rPr lang="en-US" altLang="zh-CN" dirty="0"/>
              <a:t>Futures price=</a:t>
            </a:r>
            <a:r>
              <a:rPr lang="en-US" dirty="0"/>
              <a:t>5.5,</a:t>
            </a:r>
            <a:r>
              <a:rPr lang="en-US" altLang="zh-CN" dirty="0"/>
              <a:t>quantity=20,initial margin=11,maintenance margin=6</a:t>
            </a:r>
          </a:p>
          <a:p>
            <a:endParaRPr lang="en-US" dirty="0"/>
          </a:p>
          <a:p>
            <a:endParaRPr lang="en-US" dirty="0"/>
          </a:p>
        </p:txBody>
      </p:sp>
      <p:graphicFrame>
        <p:nvGraphicFramePr>
          <p:cNvPr id="4" name="Table 3">
            <a:extLst>
              <a:ext uri="{FF2B5EF4-FFF2-40B4-BE49-F238E27FC236}">
                <a16:creationId xmlns:a16="http://schemas.microsoft.com/office/drawing/2014/main" id="{A60C3A17-329A-46B1-897C-3C92C1D2293A}"/>
              </a:ext>
            </a:extLst>
          </p:cNvPr>
          <p:cNvGraphicFramePr>
            <a:graphicFrameLocks noGrp="1"/>
          </p:cNvGraphicFramePr>
          <p:nvPr>
            <p:extLst>
              <p:ext uri="{D42A27DB-BD31-4B8C-83A1-F6EECF244321}">
                <p14:modId xmlns:p14="http://schemas.microsoft.com/office/powerpoint/2010/main" val="1923683745"/>
              </p:ext>
            </p:extLst>
          </p:nvPr>
        </p:nvGraphicFramePr>
        <p:xfrm>
          <a:off x="810069" y="2445413"/>
          <a:ext cx="8596668" cy="4231357"/>
        </p:xfrm>
        <a:graphic>
          <a:graphicData uri="http://schemas.openxmlformats.org/drawingml/2006/table">
            <a:tbl>
              <a:tblPr firstRow="1" bandRow="1">
                <a:tableStyleId>{5C22544A-7EE6-4342-B048-85BDC9FD1C3A}</a:tableStyleId>
              </a:tblPr>
              <a:tblGrid>
                <a:gridCol w="1432778">
                  <a:extLst>
                    <a:ext uri="{9D8B030D-6E8A-4147-A177-3AD203B41FA5}">
                      <a16:colId xmlns:a16="http://schemas.microsoft.com/office/drawing/2014/main" val="4077659285"/>
                    </a:ext>
                  </a:extLst>
                </a:gridCol>
                <a:gridCol w="1432778">
                  <a:extLst>
                    <a:ext uri="{9D8B030D-6E8A-4147-A177-3AD203B41FA5}">
                      <a16:colId xmlns:a16="http://schemas.microsoft.com/office/drawing/2014/main" val="1714134972"/>
                    </a:ext>
                  </a:extLst>
                </a:gridCol>
                <a:gridCol w="1432778">
                  <a:extLst>
                    <a:ext uri="{9D8B030D-6E8A-4147-A177-3AD203B41FA5}">
                      <a16:colId xmlns:a16="http://schemas.microsoft.com/office/drawing/2014/main" val="3898874910"/>
                    </a:ext>
                  </a:extLst>
                </a:gridCol>
                <a:gridCol w="1432778">
                  <a:extLst>
                    <a:ext uri="{9D8B030D-6E8A-4147-A177-3AD203B41FA5}">
                      <a16:colId xmlns:a16="http://schemas.microsoft.com/office/drawing/2014/main" val="3243706761"/>
                    </a:ext>
                  </a:extLst>
                </a:gridCol>
                <a:gridCol w="1432778">
                  <a:extLst>
                    <a:ext uri="{9D8B030D-6E8A-4147-A177-3AD203B41FA5}">
                      <a16:colId xmlns:a16="http://schemas.microsoft.com/office/drawing/2014/main" val="3464018405"/>
                    </a:ext>
                  </a:extLst>
                </a:gridCol>
                <a:gridCol w="1432778">
                  <a:extLst>
                    <a:ext uri="{9D8B030D-6E8A-4147-A177-3AD203B41FA5}">
                      <a16:colId xmlns:a16="http://schemas.microsoft.com/office/drawing/2014/main" val="3436931900"/>
                    </a:ext>
                  </a:extLst>
                </a:gridCol>
              </a:tblGrid>
              <a:tr h="867028">
                <a:tc>
                  <a:txBody>
                    <a:bodyPr/>
                    <a:lstStyle/>
                    <a:p>
                      <a:endParaRPr lang="en-US" dirty="0"/>
                    </a:p>
                  </a:txBody>
                  <a:tcPr/>
                </a:tc>
                <a:tc>
                  <a:txBody>
                    <a:bodyPr/>
                    <a:lstStyle/>
                    <a:p>
                      <a:r>
                        <a:rPr lang="en-US" dirty="0"/>
                        <a:t>Beginning Balance</a:t>
                      </a:r>
                    </a:p>
                  </a:txBody>
                  <a:tcPr/>
                </a:tc>
                <a:tc>
                  <a:txBody>
                    <a:bodyPr/>
                    <a:lstStyle/>
                    <a:p>
                      <a:r>
                        <a:rPr lang="en-US" dirty="0"/>
                        <a:t>Fund</a:t>
                      </a:r>
                    </a:p>
                    <a:p>
                      <a:r>
                        <a:rPr lang="en-US" dirty="0"/>
                        <a:t>Deposit</a:t>
                      </a:r>
                    </a:p>
                  </a:txBody>
                  <a:tcPr/>
                </a:tc>
                <a:tc>
                  <a:txBody>
                    <a:bodyPr/>
                    <a:lstStyle/>
                    <a:p>
                      <a:r>
                        <a:rPr lang="en-US" dirty="0"/>
                        <a:t>Futures( settlement) price</a:t>
                      </a:r>
                    </a:p>
                  </a:txBody>
                  <a:tcPr/>
                </a:tc>
                <a:tc>
                  <a:txBody>
                    <a:bodyPr/>
                    <a:lstStyle/>
                    <a:p>
                      <a:r>
                        <a:rPr lang="en-US" dirty="0"/>
                        <a:t>Gain/Loss</a:t>
                      </a:r>
                    </a:p>
                  </a:txBody>
                  <a:tcPr/>
                </a:tc>
                <a:tc>
                  <a:txBody>
                    <a:bodyPr/>
                    <a:lstStyle/>
                    <a:p>
                      <a:r>
                        <a:rPr lang="en-US" dirty="0"/>
                        <a:t>Ending Balance</a:t>
                      </a:r>
                    </a:p>
                  </a:txBody>
                  <a:tcPr/>
                </a:tc>
                <a:extLst>
                  <a:ext uri="{0D108BD9-81ED-4DB2-BD59-A6C34878D82A}">
                    <a16:rowId xmlns:a16="http://schemas.microsoft.com/office/drawing/2014/main" val="372825634"/>
                  </a:ext>
                </a:extLst>
              </a:tr>
              <a:tr h="473851">
                <a:tc>
                  <a:txBody>
                    <a:bodyPr/>
                    <a:lstStyle/>
                    <a:p>
                      <a:r>
                        <a:rPr lang="en-US" dirty="0"/>
                        <a:t>D</a:t>
                      </a:r>
                      <a:r>
                        <a:rPr lang="en-US" altLang="zh-CN" dirty="0"/>
                        <a:t>ay 0</a:t>
                      </a:r>
                      <a:endParaRPr lang="en-US" dirty="0"/>
                    </a:p>
                  </a:txBody>
                  <a:tcPr/>
                </a:tc>
                <a:tc>
                  <a:txBody>
                    <a:bodyPr/>
                    <a:lstStyle/>
                    <a:p>
                      <a:r>
                        <a:rPr lang="en-US" dirty="0"/>
                        <a:t>0</a:t>
                      </a:r>
                    </a:p>
                  </a:txBody>
                  <a:tcPr/>
                </a:tc>
                <a:tc>
                  <a:txBody>
                    <a:bodyPr/>
                    <a:lstStyle/>
                    <a:p>
                      <a:r>
                        <a:rPr lang="en-US" dirty="0"/>
                        <a:t>11</a:t>
                      </a:r>
                    </a:p>
                  </a:txBody>
                  <a:tcPr/>
                </a:tc>
                <a:tc>
                  <a:txBody>
                    <a:bodyPr/>
                    <a:lstStyle/>
                    <a:p>
                      <a:r>
                        <a:rPr lang="en-US" dirty="0"/>
                        <a:t>5.5</a:t>
                      </a:r>
                    </a:p>
                  </a:txBody>
                  <a:tcPr/>
                </a:tc>
                <a:tc>
                  <a:txBody>
                    <a:bodyPr/>
                    <a:lstStyle/>
                    <a:p>
                      <a:r>
                        <a:rPr lang="en-US" dirty="0"/>
                        <a:t>0</a:t>
                      </a:r>
                    </a:p>
                  </a:txBody>
                  <a:tcPr/>
                </a:tc>
                <a:tc>
                  <a:txBody>
                    <a:bodyPr/>
                    <a:lstStyle/>
                    <a:p>
                      <a:r>
                        <a:rPr lang="en-US" dirty="0"/>
                        <a:t>11</a:t>
                      </a:r>
                    </a:p>
                  </a:txBody>
                  <a:tcPr/>
                </a:tc>
                <a:extLst>
                  <a:ext uri="{0D108BD9-81ED-4DB2-BD59-A6C34878D82A}">
                    <a16:rowId xmlns:a16="http://schemas.microsoft.com/office/drawing/2014/main" val="3198945012"/>
                  </a:ext>
                </a:extLst>
              </a:tr>
              <a:tr h="473851">
                <a:tc>
                  <a:txBody>
                    <a:bodyPr/>
                    <a:lstStyle/>
                    <a:p>
                      <a:r>
                        <a:rPr lang="en-US" dirty="0"/>
                        <a:t>Day 1</a:t>
                      </a:r>
                    </a:p>
                  </a:txBody>
                  <a:tcPr/>
                </a:tc>
                <a:tc>
                  <a:txBody>
                    <a:bodyPr/>
                    <a:lstStyle/>
                    <a:p>
                      <a:r>
                        <a:rPr lang="en-US" dirty="0"/>
                        <a:t>11</a:t>
                      </a:r>
                    </a:p>
                  </a:txBody>
                  <a:tcPr/>
                </a:tc>
                <a:tc>
                  <a:txBody>
                    <a:bodyPr/>
                    <a:lstStyle/>
                    <a:p>
                      <a:r>
                        <a:rPr lang="en-US" dirty="0"/>
                        <a:t>0</a:t>
                      </a:r>
                    </a:p>
                  </a:txBody>
                  <a:tcPr/>
                </a:tc>
                <a:tc>
                  <a:txBody>
                    <a:bodyPr/>
                    <a:lstStyle/>
                    <a:p>
                      <a:r>
                        <a:rPr lang="en-US" dirty="0"/>
                        <a:t>5.4</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2361986341"/>
                  </a:ext>
                </a:extLst>
              </a:tr>
              <a:tr h="473851">
                <a:tc>
                  <a:txBody>
                    <a:bodyPr/>
                    <a:lstStyle/>
                    <a:p>
                      <a:r>
                        <a:rPr lang="en-US" dirty="0"/>
                        <a:t>Day 2</a:t>
                      </a:r>
                    </a:p>
                  </a:txBody>
                  <a:tcPr/>
                </a:tc>
                <a:tc>
                  <a:txBody>
                    <a:bodyPr/>
                    <a:lstStyle/>
                    <a:p>
                      <a:r>
                        <a:rPr lang="en-US" dirty="0"/>
                        <a:t>9</a:t>
                      </a:r>
                    </a:p>
                  </a:txBody>
                  <a:tcPr/>
                </a:tc>
                <a:tc>
                  <a:txBody>
                    <a:bodyPr/>
                    <a:lstStyle/>
                    <a:p>
                      <a:r>
                        <a:rPr lang="en-US" dirty="0"/>
                        <a:t>0</a:t>
                      </a:r>
                    </a:p>
                  </a:txBody>
                  <a:tcPr/>
                </a:tc>
                <a:tc>
                  <a:txBody>
                    <a:bodyPr/>
                    <a:lstStyle/>
                    <a:p>
                      <a:r>
                        <a:rPr lang="en-US" dirty="0"/>
                        <a:t>5.2</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400529617"/>
                  </a:ext>
                </a:extLst>
              </a:tr>
              <a:tr h="473851">
                <a:tc>
                  <a:txBody>
                    <a:bodyPr/>
                    <a:lstStyle/>
                    <a:p>
                      <a:r>
                        <a:rPr lang="en-US" dirty="0"/>
                        <a:t>Day 3</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-4</a:t>
                      </a:r>
                    </a:p>
                  </a:txBody>
                  <a:tcPr/>
                </a:tc>
                <a:tc>
                  <a:txBody>
                    <a:bodyPr/>
                    <a:lstStyle/>
                    <a:p>
                      <a:r>
                        <a:rPr lang="en-US" dirty="0"/>
                        <a:t>7</a:t>
                      </a:r>
                    </a:p>
                  </a:txBody>
                  <a:tcPr/>
                </a:tc>
                <a:extLst>
                  <a:ext uri="{0D108BD9-81ED-4DB2-BD59-A6C34878D82A}">
                    <a16:rowId xmlns:a16="http://schemas.microsoft.com/office/drawing/2014/main" val="3119369246"/>
                  </a:ext>
                </a:extLst>
              </a:tr>
              <a:tr h="473851">
                <a:tc>
                  <a:txBody>
                    <a:bodyPr/>
                    <a:lstStyle/>
                    <a:p>
                      <a:r>
                        <a:rPr lang="en-US" dirty="0"/>
                        <a:t>Day 4</a:t>
                      </a:r>
                    </a:p>
                  </a:txBody>
                  <a:tcPr/>
                </a:tc>
                <a:tc>
                  <a:txBody>
                    <a:bodyPr/>
                    <a:lstStyle/>
                    <a:p>
                      <a:r>
                        <a:rPr lang="en-US" dirty="0"/>
                        <a:t>7</a:t>
                      </a:r>
                    </a:p>
                  </a:txBody>
                  <a:tcPr/>
                </a:tc>
                <a:tc>
                  <a:txBody>
                    <a:bodyPr/>
                    <a:lstStyle/>
                    <a:p>
                      <a:r>
                        <a:rPr lang="en-US" dirty="0"/>
                        <a:t>0</a:t>
                      </a:r>
                    </a:p>
                  </a:txBody>
                  <a:tcPr/>
                </a:tc>
                <a:tc>
                  <a:txBody>
                    <a:bodyPr/>
                    <a:lstStyle/>
                    <a:p>
                      <a:r>
                        <a:rPr lang="en-US" dirty="0"/>
                        <a:t>5.1</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1293766026"/>
                  </a:ext>
                </a:extLst>
              </a:tr>
              <a:tr h="473851">
                <a:tc>
                  <a:txBody>
                    <a:bodyPr/>
                    <a:lstStyle/>
                    <a:p>
                      <a:r>
                        <a:rPr lang="en-US" dirty="0"/>
                        <a:t>Day 5</a:t>
                      </a:r>
                    </a:p>
                  </a:txBody>
                  <a:tcPr/>
                </a:tc>
                <a:tc>
                  <a:txBody>
                    <a:bodyPr/>
                    <a:lstStyle/>
                    <a:p>
                      <a:r>
                        <a:rPr lang="en-US" dirty="0"/>
                        <a:t>9</a:t>
                      </a:r>
                    </a:p>
                  </a:txBody>
                  <a:tcPr/>
                </a:tc>
                <a:tc>
                  <a:txBody>
                    <a:bodyPr/>
                    <a:lstStyle/>
                    <a:p>
                      <a:r>
                        <a:rPr lang="en-US" dirty="0"/>
                        <a:t>0</a:t>
                      </a:r>
                    </a:p>
                  </a:txBody>
                  <a:tcPr/>
                </a:tc>
                <a:tc>
                  <a:txBody>
                    <a:bodyPr/>
                    <a:lstStyle/>
                    <a:p>
                      <a:r>
                        <a:rPr lang="en-US" dirty="0"/>
                        <a:t>4.9</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1978158379"/>
                  </a:ext>
                </a:extLst>
              </a:tr>
              <a:tr h="473851">
                <a:tc>
                  <a:txBody>
                    <a:bodyPr/>
                    <a:lstStyle/>
                    <a:p>
                      <a:r>
                        <a:rPr lang="en-US" dirty="0"/>
                        <a:t>Day 6</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2</a:t>
                      </a:r>
                    </a:p>
                  </a:txBody>
                  <a:tcPr/>
                </a:tc>
                <a:tc>
                  <a:txBody>
                    <a:bodyPr/>
                    <a:lstStyle/>
                    <a:p>
                      <a:r>
                        <a:rPr lang="en-US" dirty="0"/>
                        <a:t>13</a:t>
                      </a:r>
                    </a:p>
                  </a:txBody>
                  <a:tcPr/>
                </a:tc>
                <a:extLst>
                  <a:ext uri="{0D108BD9-81ED-4DB2-BD59-A6C34878D82A}">
                    <a16:rowId xmlns:a16="http://schemas.microsoft.com/office/drawing/2014/main" val="3547705473"/>
                  </a:ext>
                </a:extLst>
              </a:tr>
            </a:tbl>
          </a:graphicData>
        </a:graphic>
      </p:graphicFrame>
      <mc:AlternateContent xmlns:mc="http://schemas.openxmlformats.org/markup-compatibility/2006" xmlns:p14="http://schemas.microsoft.com/office/powerpoint/2010/main">
        <mc:Choice Requires="p14">
          <p:contentPart p14:bwMode="auto" r:id="rId2">
            <p14:nvContentPartPr>
              <p14:cNvPr id="338" name="墨迹 337">
                <a:extLst>
                  <a:ext uri="{FF2B5EF4-FFF2-40B4-BE49-F238E27FC236}">
                    <a16:creationId xmlns:a16="http://schemas.microsoft.com/office/drawing/2014/main" id="{E24A301B-9B2E-194D-9A3B-0B5974E8839C}"/>
                  </a:ext>
                </a:extLst>
              </p14:cNvPr>
              <p14:cNvContentPartPr/>
              <p14:nvPr/>
            </p14:nvContentPartPr>
            <p14:xfrm>
              <a:off x="4097718" y="879981"/>
              <a:ext cx="360" cy="360"/>
            </p14:xfrm>
          </p:contentPart>
        </mc:Choice>
        <mc:Fallback xmlns="">
          <p:pic>
            <p:nvPicPr>
              <p:cNvPr id="338" name="墨迹 337">
                <a:extLst>
                  <a:ext uri="{FF2B5EF4-FFF2-40B4-BE49-F238E27FC236}">
                    <a16:creationId xmlns:a16="http://schemas.microsoft.com/office/drawing/2014/main" id="{E24A301B-9B2E-194D-9A3B-0B5974E8839C}"/>
                  </a:ext>
                </a:extLst>
              </p:cNvPr>
              <p:cNvPicPr/>
              <p:nvPr/>
            </p:nvPicPr>
            <p:blipFill>
              <a:blip r:embed="rId3"/>
              <a:stretch>
                <a:fillRect/>
              </a:stretch>
            </p:blipFill>
            <p:spPr>
              <a:xfrm>
                <a:off x="4082238" y="864501"/>
                <a:ext cx="30960" cy="30960"/>
              </a:xfrm>
              <a:prstGeom prst="rect">
                <a:avLst/>
              </a:prstGeom>
            </p:spPr>
          </p:pic>
        </mc:Fallback>
      </mc:AlternateContent>
    </p:spTree>
    <p:extLst>
      <p:ext uri="{BB962C8B-B14F-4D97-AF65-F5344CB8AC3E}">
        <p14:creationId xmlns:p14="http://schemas.microsoft.com/office/powerpoint/2010/main" val="13472243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Rows of gold and silver bars">
            <a:extLst>
              <a:ext uri="{FF2B5EF4-FFF2-40B4-BE49-F238E27FC236}">
                <a16:creationId xmlns:a16="http://schemas.microsoft.com/office/drawing/2014/main" id="{2176E491-FBEF-32F2-144C-42219394E5C1}"/>
              </a:ext>
            </a:extLst>
          </p:cNvPr>
          <p:cNvPicPr>
            <a:picLocks noChangeAspect="1"/>
          </p:cNvPicPr>
          <p:nvPr/>
        </p:nvPicPr>
        <p:blipFill rotWithShape="1">
          <a:blip r:embed="rId2">
            <a:duotone>
              <a:schemeClr val="bg2">
                <a:shade val="45000"/>
                <a:satMod val="135000"/>
              </a:schemeClr>
              <a:prstClr val="white"/>
            </a:duotone>
            <a:alphaModFix amt="40000"/>
          </a:blip>
          <a:srcRect t="15084" b="9916"/>
          <a:stretch/>
        </p:blipFill>
        <p:spPr>
          <a:xfrm>
            <a:off x="20" y="10"/>
            <a:ext cx="12191980" cy="6857989"/>
          </a:xfrm>
          <a:prstGeom prst="rect">
            <a:avLst/>
          </a:prstGeom>
        </p:spPr>
      </p:pic>
      <p:sp>
        <p:nvSpPr>
          <p:cNvPr id="2" name="Title 1">
            <a:extLst>
              <a:ext uri="{FF2B5EF4-FFF2-40B4-BE49-F238E27FC236}">
                <a16:creationId xmlns:a16="http://schemas.microsoft.com/office/drawing/2014/main" id="{FF7726F5-B7FF-49D1-A4A7-EA5077664896}"/>
              </a:ext>
            </a:extLst>
          </p:cNvPr>
          <p:cNvSpPr>
            <a:spLocks noGrp="1"/>
          </p:cNvSpPr>
          <p:nvPr>
            <p:ph type="title"/>
          </p:nvPr>
        </p:nvSpPr>
        <p:spPr>
          <a:xfrm>
            <a:off x="1024128" y="585216"/>
            <a:ext cx="9720072" cy="1499616"/>
          </a:xfrm>
        </p:spPr>
        <p:txBody>
          <a:bodyPr>
            <a:normAutofit/>
          </a:bodyPr>
          <a:lstStyle/>
          <a:p>
            <a:r>
              <a:rPr lang="en-US" dirty="0"/>
              <a:t>arbitrage</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494A3E2-9BA3-4373-A5BA-36887C99E1AC}"/>
              </a:ext>
            </a:extLst>
          </p:cNvPr>
          <p:cNvSpPr>
            <a:spLocks noGrp="1"/>
          </p:cNvSpPr>
          <p:nvPr>
            <p:ph idx="1"/>
          </p:nvPr>
        </p:nvSpPr>
        <p:spPr>
          <a:xfrm>
            <a:off x="1024128" y="2286000"/>
            <a:ext cx="9720073" cy="4023360"/>
          </a:xfrm>
        </p:spPr>
        <p:txBody>
          <a:bodyPr>
            <a:normAutofit/>
          </a:bodyPr>
          <a:lstStyle/>
          <a:p>
            <a:r>
              <a:rPr lang="en-US" dirty="0"/>
              <a:t>In an earlier lesson, </a:t>
            </a:r>
            <a:r>
              <a:rPr lang="en-US" dirty="0" err="1"/>
              <a:t>Procam</a:t>
            </a:r>
            <a:r>
              <a:rPr lang="en-US" dirty="0"/>
              <a:t> Investments entered into a contract to buy 100 ounces of gold at an agreed-upon price of USD1,792.13 per ounce in three months. In this example, </a:t>
            </a:r>
            <a:r>
              <a:rPr lang="en-US" dirty="0" err="1"/>
              <a:t>Procam</a:t>
            </a:r>
            <a:r>
              <a:rPr lang="en-US" dirty="0"/>
              <a:t> does the opposite trade, given a discrepancy between spot and discounted known future gold prices. Assume that today’s spot gold price (S0) is USD1,770 per ounce, and the annualized risk-free interest rate (r) is 2%. For purposes of this example, we assume that </a:t>
            </a:r>
            <a:r>
              <a:rPr lang="en-US" dirty="0" err="1"/>
              <a:t>Procam</a:t>
            </a:r>
            <a:r>
              <a:rPr lang="en-US" dirty="0"/>
              <a:t> can borrow at the risk-free rate and gold may be stored at no cost.</a:t>
            </a:r>
          </a:p>
        </p:txBody>
      </p:sp>
    </p:spTree>
    <p:extLst>
      <p:ext uri="{BB962C8B-B14F-4D97-AF65-F5344CB8AC3E}">
        <p14:creationId xmlns:p14="http://schemas.microsoft.com/office/powerpoint/2010/main" val="249456728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BD54-41B6-4089-9808-D7F2EEE58929}"/>
              </a:ext>
            </a:extLst>
          </p:cNvPr>
          <p:cNvSpPr>
            <a:spLocks noGrp="1"/>
          </p:cNvSpPr>
          <p:nvPr>
            <p:ph type="title"/>
          </p:nvPr>
        </p:nvSpPr>
        <p:spPr>
          <a:xfrm>
            <a:off x="1024128" y="585216"/>
            <a:ext cx="8018272" cy="1499616"/>
          </a:xfrm>
        </p:spPr>
        <p:txBody>
          <a:bodyPr>
            <a:normAutofit/>
          </a:bodyPr>
          <a:lstStyle/>
          <a:p>
            <a:r>
              <a:rPr lang="en-US" dirty="0"/>
              <a:t>replication</a:t>
            </a:r>
          </a:p>
        </p:txBody>
      </p:sp>
      <p:sp>
        <p:nvSpPr>
          <p:cNvPr id="3" name="Content Placeholder 2">
            <a:extLst>
              <a:ext uri="{FF2B5EF4-FFF2-40B4-BE49-F238E27FC236}">
                <a16:creationId xmlns:a16="http://schemas.microsoft.com/office/drawing/2014/main" id="{F8BF5858-7ECF-4DEF-A1ED-58A1C163FC6A}"/>
              </a:ext>
            </a:extLst>
          </p:cNvPr>
          <p:cNvSpPr>
            <a:spLocks noGrp="1"/>
          </p:cNvSpPr>
          <p:nvPr>
            <p:ph idx="1"/>
          </p:nvPr>
        </p:nvSpPr>
        <p:spPr>
          <a:xfrm>
            <a:off x="1024128" y="2286000"/>
            <a:ext cx="8018271" cy="4023360"/>
          </a:xfrm>
        </p:spPr>
        <p:txBody>
          <a:bodyPr>
            <a:normAutofit/>
          </a:bodyPr>
          <a:lstStyle/>
          <a:p>
            <a:r>
              <a:rPr lang="en-US" dirty="0"/>
              <a:t>Replication is a strategy in which a derivative’s cash flow stream may be recreated using a combination of long or short positions in an underlying asset and borrowing or lending cash.</a:t>
            </a:r>
          </a:p>
          <a:p>
            <a:r>
              <a:rPr lang="en-US" dirty="0">
                <a:solidFill>
                  <a:srgbClr val="FF0000"/>
                </a:solidFill>
              </a:rPr>
              <a:t>L</a:t>
            </a:r>
            <a:r>
              <a:rPr lang="en-US" altLang="zh-CN" dirty="0">
                <a:solidFill>
                  <a:srgbClr val="FF0000"/>
                </a:solidFill>
              </a:rPr>
              <a:t>ong Forward</a:t>
            </a:r>
            <a:r>
              <a:rPr lang="en-US" altLang="zh-CN" dirty="0"/>
              <a:t>:</a:t>
            </a:r>
            <a:r>
              <a:rPr lang="en-US" dirty="0"/>
              <a:t> borrows at the risk-free rate, buys the underlying asset, and holds it until time T.</a:t>
            </a:r>
          </a:p>
          <a:p>
            <a:r>
              <a:rPr lang="en-US" dirty="0">
                <a:solidFill>
                  <a:srgbClr val="FF0000"/>
                </a:solidFill>
              </a:rPr>
              <a:t>Short Forward</a:t>
            </a:r>
            <a:r>
              <a:rPr lang="en-US" dirty="0"/>
              <a:t>: sells the underlying asset, lends at the risk-free rate ,</a:t>
            </a:r>
          </a:p>
          <a:p>
            <a:r>
              <a:rPr lang="en-US" dirty="0">
                <a:solidFill>
                  <a:srgbClr val="FF0000"/>
                </a:solidFill>
              </a:rPr>
              <a:t>Risk-Free</a:t>
            </a:r>
            <a:r>
              <a:rPr lang="en-US" dirty="0"/>
              <a:t> Trade Replication: Long Asset, Short Forward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3262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49C27-C186-4EE2-93E1-C5179FA07B7C}"/>
              </a:ext>
            </a:extLst>
          </p:cNvPr>
          <p:cNvSpPr>
            <a:spLocks noGrp="1"/>
          </p:cNvSpPr>
          <p:nvPr>
            <p:ph type="title"/>
          </p:nvPr>
        </p:nvSpPr>
        <p:spPr/>
        <p:txBody>
          <a:bodyPr>
            <a:normAutofit/>
          </a:bodyPr>
          <a:lstStyle/>
          <a:p>
            <a:r>
              <a:rPr lang="en-US" sz="4800" dirty="0"/>
              <a:t>Futures</a:t>
            </a:r>
          </a:p>
        </p:txBody>
      </p:sp>
      <p:sp>
        <p:nvSpPr>
          <p:cNvPr id="3" name="Content Placeholder 2">
            <a:extLst>
              <a:ext uri="{FF2B5EF4-FFF2-40B4-BE49-F238E27FC236}">
                <a16:creationId xmlns:a16="http://schemas.microsoft.com/office/drawing/2014/main" id="{1232E056-4737-4F7C-A949-DB81F5A66918}"/>
              </a:ext>
            </a:extLst>
          </p:cNvPr>
          <p:cNvSpPr>
            <a:spLocks noGrp="1"/>
          </p:cNvSpPr>
          <p:nvPr>
            <p:ph idx="1"/>
          </p:nvPr>
        </p:nvSpPr>
        <p:spPr/>
        <p:txBody>
          <a:bodyPr>
            <a:normAutofit/>
          </a:bodyPr>
          <a:lstStyle/>
          <a:p>
            <a:r>
              <a:rPr lang="en-US" sz="2800" b="1" dirty="0">
                <a:solidFill>
                  <a:srgbClr val="FF0000"/>
                </a:solidFill>
              </a:rPr>
              <a:t>Characteristics:</a:t>
            </a:r>
            <a:endParaRPr lang="en-US" sz="2800" dirty="0"/>
          </a:p>
          <a:p>
            <a:r>
              <a:rPr lang="en-US" dirty="0"/>
              <a:t>Futures exchanges are </a:t>
            </a:r>
            <a:r>
              <a:rPr lang="en-US" dirty="0">
                <a:solidFill>
                  <a:srgbClr val="FF0000"/>
                </a:solidFill>
              </a:rPr>
              <a:t>highly regulated </a:t>
            </a:r>
            <a:r>
              <a:rPr lang="en-US" dirty="0"/>
              <a:t>at the national level in all countries.</a:t>
            </a:r>
          </a:p>
          <a:p>
            <a:r>
              <a:rPr lang="en-US" dirty="0"/>
              <a:t>By standardizing these contracts and creating an organized market with rules, regulations, and a central clearing facility, the futures markets offer an element of </a:t>
            </a:r>
            <a:r>
              <a:rPr lang="en-US" dirty="0">
                <a:solidFill>
                  <a:srgbClr val="FF0000"/>
                </a:solidFill>
              </a:rPr>
              <a:t>liquidity</a:t>
            </a:r>
            <a:r>
              <a:rPr lang="en-US" dirty="0"/>
              <a:t> and </a:t>
            </a:r>
            <a:r>
              <a:rPr lang="en-US" dirty="0">
                <a:solidFill>
                  <a:srgbClr val="FF0000"/>
                </a:solidFill>
              </a:rPr>
              <a:t>protection against loss by default.</a:t>
            </a:r>
          </a:p>
          <a:p>
            <a:r>
              <a:rPr lang="en-US" dirty="0"/>
              <a:t>An exchange may </a:t>
            </a:r>
            <a:r>
              <a:rPr lang="en-US" dirty="0">
                <a:solidFill>
                  <a:srgbClr val="FF0000"/>
                </a:solidFill>
              </a:rPr>
              <a:t>increase required margins </a:t>
            </a:r>
            <a:r>
              <a:rPr lang="en-US" dirty="0"/>
              <a:t>and/or </a:t>
            </a:r>
            <a:r>
              <a:rPr lang="en-US" dirty="0">
                <a:solidFill>
                  <a:srgbClr val="FF0000"/>
                </a:solidFill>
              </a:rPr>
              <a:t>make margin calls on an intraday basis.</a:t>
            </a:r>
          </a:p>
          <a:p>
            <a:r>
              <a:rPr lang="en-US" dirty="0"/>
              <a:t>Some futures contracts also </a:t>
            </a:r>
            <a:r>
              <a:rPr lang="en-US" dirty="0">
                <a:solidFill>
                  <a:srgbClr val="FF0000"/>
                </a:solidFill>
              </a:rPr>
              <a:t>limit daily price changes</a:t>
            </a:r>
            <a:r>
              <a:rPr lang="en-US" dirty="0"/>
              <a:t>. These rules, called price limits, establish a band relative to the previous day’s settlement price within which all trades must occur. </a:t>
            </a:r>
          </a:p>
          <a:p>
            <a:endParaRPr lang="en-US" dirty="0">
              <a:solidFill>
                <a:srgbClr val="FF0000"/>
              </a:solidFill>
            </a:endParaRPr>
          </a:p>
          <a:p>
            <a:endParaRPr lang="en-US" dirty="0"/>
          </a:p>
        </p:txBody>
      </p:sp>
    </p:spTree>
    <p:extLst>
      <p:ext uri="{BB962C8B-B14F-4D97-AF65-F5344CB8AC3E}">
        <p14:creationId xmlns:p14="http://schemas.microsoft.com/office/powerpoint/2010/main" val="3358405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73D5B-9701-4D72-BA13-CDAC04768441}"/>
              </a:ext>
            </a:extLst>
          </p:cNvPr>
          <p:cNvSpPr>
            <a:spLocks noGrp="1"/>
          </p:cNvSpPr>
          <p:nvPr>
            <p:ph type="title"/>
          </p:nvPr>
        </p:nvSpPr>
        <p:spPr>
          <a:xfrm>
            <a:off x="1024128" y="585216"/>
            <a:ext cx="6066818" cy="1499616"/>
          </a:xfrm>
        </p:spPr>
        <p:txBody>
          <a:bodyPr>
            <a:normAutofit/>
          </a:bodyPr>
          <a:lstStyle/>
          <a:p>
            <a:r>
              <a:rPr lang="en-US" sz="4800" dirty="0"/>
              <a:t>Futures</a:t>
            </a:r>
          </a:p>
        </p:txBody>
      </p:sp>
      <p:sp>
        <p:nvSpPr>
          <p:cNvPr id="3" name="Content Placeholder 2">
            <a:extLst>
              <a:ext uri="{FF2B5EF4-FFF2-40B4-BE49-F238E27FC236}">
                <a16:creationId xmlns:a16="http://schemas.microsoft.com/office/drawing/2014/main" id="{3338877D-1A2F-4D85-9482-5E239F1DB11E}"/>
              </a:ext>
            </a:extLst>
          </p:cNvPr>
          <p:cNvSpPr>
            <a:spLocks noGrp="1"/>
          </p:cNvSpPr>
          <p:nvPr>
            <p:ph idx="1"/>
          </p:nvPr>
        </p:nvSpPr>
        <p:spPr>
          <a:xfrm>
            <a:off x="1024128" y="2286000"/>
            <a:ext cx="6066818" cy="4023360"/>
          </a:xfrm>
        </p:spPr>
        <p:txBody>
          <a:bodyPr>
            <a:normAutofit/>
          </a:bodyPr>
          <a:lstStyle/>
          <a:p>
            <a:pPr lvl="1"/>
            <a:r>
              <a:rPr lang="en" altLang="zh-CN" sz="2400" dirty="0"/>
              <a:t>Futures contracts specify whether </a:t>
            </a:r>
            <a:r>
              <a:rPr lang="en" altLang="zh-CN" sz="2400" dirty="0">
                <a:solidFill>
                  <a:srgbClr val="FF0000"/>
                </a:solidFill>
              </a:rPr>
              <a:t>physical delivery of an underlying or cash settlement </a:t>
            </a:r>
            <a:r>
              <a:rPr lang="en" altLang="zh-CN" sz="2400" dirty="0"/>
              <a:t>occurs at expiration. </a:t>
            </a:r>
          </a:p>
          <a:p>
            <a:pPr lvl="1"/>
            <a:r>
              <a:rPr lang="en-US" sz="2400" dirty="0"/>
              <a:t>At any given time, the number of outstanding contracts is called the </a:t>
            </a:r>
            <a:r>
              <a:rPr lang="en-US" sz="2400" dirty="0">
                <a:solidFill>
                  <a:srgbClr val="FF0000"/>
                </a:solidFill>
              </a:rPr>
              <a:t>open interest</a:t>
            </a:r>
            <a:r>
              <a:rPr lang="en-US" sz="2400" dirty="0"/>
              <a:t>.</a:t>
            </a:r>
          </a:p>
          <a:p>
            <a:pPr lvl="1"/>
            <a:r>
              <a:rPr lang="en-US" sz="2400" i="1" dirty="0"/>
              <a:t>The </a:t>
            </a:r>
            <a:r>
              <a:rPr lang="en-US" sz="2400" i="1" dirty="0">
                <a:solidFill>
                  <a:srgbClr val="FF0000"/>
                </a:solidFill>
              </a:rPr>
              <a:t>futures price converges to the spot price </a:t>
            </a:r>
            <a:r>
              <a:rPr lang="en-US" sz="2400" i="1" dirty="0"/>
              <a:t>at expiration.</a:t>
            </a:r>
          </a:p>
          <a:p>
            <a:endParaRPr lang="en-US" dirty="0"/>
          </a:p>
        </p:txBody>
      </p:sp>
      <p:pic>
        <p:nvPicPr>
          <p:cNvPr id="5" name="Picture 4" descr="Calculator, pen, compass, money and a paper with graphs printed on it">
            <a:extLst>
              <a:ext uri="{FF2B5EF4-FFF2-40B4-BE49-F238E27FC236}">
                <a16:creationId xmlns:a16="http://schemas.microsoft.com/office/drawing/2014/main" id="{81888A1F-9587-FD35-0A83-BB07A9DE6520}"/>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3563469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A5ABE-2896-425B-8A6B-C6798473399B}"/>
              </a:ext>
            </a:extLst>
          </p:cNvPr>
          <p:cNvSpPr>
            <a:spLocks noGrp="1"/>
          </p:cNvSpPr>
          <p:nvPr>
            <p:ph type="title"/>
          </p:nvPr>
        </p:nvSpPr>
        <p:spPr/>
        <p:txBody>
          <a:bodyPr>
            <a:normAutofit/>
          </a:bodyPr>
          <a:lstStyle/>
          <a:p>
            <a:r>
              <a:rPr lang="en-US" sz="4800" dirty="0"/>
              <a:t>Futures</a:t>
            </a:r>
          </a:p>
        </p:txBody>
      </p:sp>
      <p:sp>
        <p:nvSpPr>
          <p:cNvPr id="3" name="Content Placeholder 2">
            <a:extLst>
              <a:ext uri="{FF2B5EF4-FFF2-40B4-BE49-F238E27FC236}">
                <a16:creationId xmlns:a16="http://schemas.microsoft.com/office/drawing/2014/main" id="{623AEC1E-9777-48C5-87BD-A931BA848044}"/>
              </a:ext>
            </a:extLst>
          </p:cNvPr>
          <p:cNvSpPr>
            <a:spLocks noGrp="1"/>
          </p:cNvSpPr>
          <p:nvPr>
            <p:ph idx="1"/>
          </p:nvPr>
        </p:nvSpPr>
        <p:spPr/>
        <p:txBody>
          <a:bodyPr/>
          <a:lstStyle/>
          <a:p>
            <a:r>
              <a:rPr lang="en-US" dirty="0"/>
              <a:t>Difference between forward and futures</a:t>
            </a:r>
          </a:p>
        </p:txBody>
      </p:sp>
      <p:graphicFrame>
        <p:nvGraphicFramePr>
          <p:cNvPr id="4" name="Table 3">
            <a:extLst>
              <a:ext uri="{FF2B5EF4-FFF2-40B4-BE49-F238E27FC236}">
                <a16:creationId xmlns:a16="http://schemas.microsoft.com/office/drawing/2014/main" id="{46F66057-64DC-4175-AA8D-F7038701FA03}"/>
              </a:ext>
            </a:extLst>
          </p:cNvPr>
          <p:cNvGraphicFramePr>
            <a:graphicFrameLocks noGrp="1"/>
          </p:cNvGraphicFramePr>
          <p:nvPr>
            <p:extLst>
              <p:ext uri="{D42A27DB-BD31-4B8C-83A1-F6EECF244321}">
                <p14:modId xmlns:p14="http://schemas.microsoft.com/office/powerpoint/2010/main" val="131084535"/>
              </p:ext>
            </p:extLst>
          </p:nvPr>
        </p:nvGraphicFramePr>
        <p:xfrm>
          <a:off x="1146002" y="2617615"/>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803333586"/>
                    </a:ext>
                  </a:extLst>
                </a:gridCol>
                <a:gridCol w="4064000">
                  <a:extLst>
                    <a:ext uri="{9D8B030D-6E8A-4147-A177-3AD203B41FA5}">
                      <a16:colId xmlns:a16="http://schemas.microsoft.com/office/drawing/2014/main" val="2789750194"/>
                    </a:ext>
                  </a:extLst>
                </a:gridCol>
              </a:tblGrid>
              <a:tr h="370840">
                <a:tc>
                  <a:txBody>
                    <a:bodyPr/>
                    <a:lstStyle/>
                    <a:p>
                      <a:r>
                        <a:rPr lang="en-US" dirty="0"/>
                        <a:t>Forward</a:t>
                      </a:r>
                    </a:p>
                  </a:txBody>
                  <a:tcPr/>
                </a:tc>
                <a:tc>
                  <a:txBody>
                    <a:bodyPr/>
                    <a:lstStyle/>
                    <a:p>
                      <a:r>
                        <a:rPr lang="en-US" dirty="0"/>
                        <a:t>Futures</a:t>
                      </a:r>
                    </a:p>
                  </a:txBody>
                  <a:tcPr/>
                </a:tc>
                <a:extLst>
                  <a:ext uri="{0D108BD9-81ED-4DB2-BD59-A6C34878D82A}">
                    <a16:rowId xmlns:a16="http://schemas.microsoft.com/office/drawing/2014/main" val="959545506"/>
                  </a:ext>
                </a:extLst>
              </a:tr>
              <a:tr h="370840">
                <a:tc>
                  <a:txBody>
                    <a:bodyPr/>
                    <a:lstStyle/>
                    <a:p>
                      <a:r>
                        <a:rPr lang="en-US" dirty="0"/>
                        <a:t>More privacy/Less regulated</a:t>
                      </a:r>
                    </a:p>
                  </a:txBody>
                  <a:tcPr/>
                </a:tc>
                <a:tc>
                  <a:txBody>
                    <a:bodyPr/>
                    <a:lstStyle/>
                    <a:p>
                      <a:r>
                        <a:rPr lang="en-US" dirty="0"/>
                        <a:t>Highly regulated</a:t>
                      </a:r>
                    </a:p>
                  </a:txBody>
                  <a:tcPr/>
                </a:tc>
                <a:extLst>
                  <a:ext uri="{0D108BD9-81ED-4DB2-BD59-A6C34878D82A}">
                    <a16:rowId xmlns:a16="http://schemas.microsoft.com/office/drawing/2014/main" val="1048862523"/>
                  </a:ext>
                </a:extLst>
              </a:tr>
              <a:tr h="370840">
                <a:tc>
                  <a:txBody>
                    <a:bodyPr/>
                    <a:lstStyle/>
                    <a:p>
                      <a:endParaRPr lang="en-US"/>
                    </a:p>
                  </a:txBody>
                  <a:tcPr/>
                </a:tc>
                <a:tc>
                  <a:txBody>
                    <a:bodyPr/>
                    <a:lstStyle/>
                    <a:p>
                      <a:r>
                        <a:rPr lang="en-US" dirty="0"/>
                        <a:t>More transparent</a:t>
                      </a:r>
                    </a:p>
                  </a:txBody>
                  <a:tcPr/>
                </a:tc>
                <a:extLst>
                  <a:ext uri="{0D108BD9-81ED-4DB2-BD59-A6C34878D82A}">
                    <a16:rowId xmlns:a16="http://schemas.microsoft.com/office/drawing/2014/main" val="828531945"/>
                  </a:ext>
                </a:extLst>
              </a:tr>
              <a:tr h="370840">
                <a:tc>
                  <a:txBody>
                    <a:bodyPr/>
                    <a:lstStyle/>
                    <a:p>
                      <a:r>
                        <a:rPr lang="en-US" dirty="0"/>
                        <a:t>More flexibility</a:t>
                      </a:r>
                    </a:p>
                  </a:txBody>
                  <a:tcPr/>
                </a:tc>
                <a:tc>
                  <a:txBody>
                    <a:bodyPr/>
                    <a:lstStyle/>
                    <a:p>
                      <a:endParaRPr lang="en-US" dirty="0"/>
                    </a:p>
                  </a:txBody>
                  <a:tcPr/>
                </a:tc>
                <a:extLst>
                  <a:ext uri="{0D108BD9-81ED-4DB2-BD59-A6C34878D82A}">
                    <a16:rowId xmlns:a16="http://schemas.microsoft.com/office/drawing/2014/main" val="1962997269"/>
                  </a:ext>
                </a:extLst>
              </a:tr>
              <a:tr h="370840">
                <a:tc>
                  <a:txBody>
                    <a:bodyPr/>
                    <a:lstStyle/>
                    <a:p>
                      <a:r>
                        <a:rPr lang="en-US" dirty="0"/>
                        <a:t>More customized</a:t>
                      </a:r>
                    </a:p>
                  </a:txBody>
                  <a:tcPr/>
                </a:tc>
                <a:tc>
                  <a:txBody>
                    <a:bodyPr/>
                    <a:lstStyle/>
                    <a:p>
                      <a:r>
                        <a:rPr lang="en-US" dirty="0"/>
                        <a:t>Standardized</a:t>
                      </a:r>
                    </a:p>
                  </a:txBody>
                  <a:tcPr/>
                </a:tc>
                <a:extLst>
                  <a:ext uri="{0D108BD9-81ED-4DB2-BD59-A6C34878D82A}">
                    <a16:rowId xmlns:a16="http://schemas.microsoft.com/office/drawing/2014/main" val="2137983122"/>
                  </a:ext>
                </a:extLst>
              </a:tr>
              <a:tr h="370840">
                <a:tc>
                  <a:txBody>
                    <a:bodyPr/>
                    <a:lstStyle/>
                    <a:p>
                      <a:r>
                        <a:rPr lang="en-US" dirty="0"/>
                        <a:t>Settle at expiration</a:t>
                      </a:r>
                    </a:p>
                  </a:txBody>
                  <a:tcPr/>
                </a:tc>
                <a:tc>
                  <a:txBody>
                    <a:bodyPr/>
                    <a:lstStyle/>
                    <a:p>
                      <a:r>
                        <a:rPr lang="en-US" dirty="0"/>
                        <a:t>Daily settlement</a:t>
                      </a:r>
                    </a:p>
                  </a:txBody>
                  <a:tcPr/>
                </a:tc>
                <a:extLst>
                  <a:ext uri="{0D108BD9-81ED-4DB2-BD59-A6C34878D82A}">
                    <a16:rowId xmlns:a16="http://schemas.microsoft.com/office/drawing/2014/main" val="2105982241"/>
                  </a:ext>
                </a:extLst>
              </a:tr>
              <a:tr h="370840">
                <a:tc>
                  <a:txBody>
                    <a:bodyPr/>
                    <a:lstStyle/>
                    <a:p>
                      <a:endParaRPr lang="en-US" dirty="0"/>
                    </a:p>
                  </a:txBody>
                  <a:tcPr/>
                </a:tc>
                <a:tc>
                  <a:txBody>
                    <a:bodyPr/>
                    <a:lstStyle/>
                    <a:p>
                      <a:r>
                        <a:rPr lang="en-US" dirty="0"/>
                        <a:t>Credit guarantee(Margin account)</a:t>
                      </a:r>
                    </a:p>
                  </a:txBody>
                  <a:tcPr/>
                </a:tc>
                <a:extLst>
                  <a:ext uri="{0D108BD9-81ED-4DB2-BD59-A6C34878D82A}">
                    <a16:rowId xmlns:a16="http://schemas.microsoft.com/office/drawing/2014/main" val="2213499191"/>
                  </a:ext>
                </a:extLst>
              </a:tr>
            </a:tbl>
          </a:graphicData>
        </a:graphic>
      </p:graphicFrame>
    </p:spTree>
    <p:extLst>
      <p:ext uri="{BB962C8B-B14F-4D97-AF65-F5344CB8AC3E}">
        <p14:creationId xmlns:p14="http://schemas.microsoft.com/office/powerpoint/2010/main" val="2325912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2F50208-41F1-E14D-A989-56B5CBE8F076}"/>
              </a:ext>
            </a:extLst>
          </p:cNvPr>
          <p:cNvSpPr>
            <a:spLocks noGrp="1"/>
          </p:cNvSpPr>
          <p:nvPr>
            <p:ph type="title"/>
          </p:nvPr>
        </p:nvSpPr>
        <p:spPr>
          <a:xfrm>
            <a:off x="1024129" y="585216"/>
            <a:ext cx="3779085" cy="1499616"/>
          </a:xfrm>
        </p:spPr>
        <p:txBody>
          <a:bodyPr>
            <a:normAutofit/>
          </a:bodyPr>
          <a:lstStyle/>
          <a:p>
            <a:r>
              <a:rPr lang="en-US" altLang="zh-CN" sz="4800" dirty="0">
                <a:solidFill>
                  <a:srgbClr val="FFFFFF"/>
                </a:solidFill>
              </a:rPr>
              <a:t>example</a:t>
            </a:r>
            <a:endParaRPr kumimoji="1" lang="zh-CN" altLang="en-US" sz="4800" dirty="0">
              <a:solidFill>
                <a:srgbClr val="FFFFFF"/>
              </a:solidFill>
            </a:endParaRPr>
          </a:p>
        </p:txBody>
      </p:sp>
      <p:cxnSp>
        <p:nvCxnSpPr>
          <p:cNvPr id="18" name="Straight Connector 17">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8">
            <a:extLst>
              <a:ext uri="{FF2B5EF4-FFF2-40B4-BE49-F238E27FC236}">
                <a16:creationId xmlns:a16="http://schemas.microsoft.com/office/drawing/2014/main" id="{A11AAF08-0E72-7636-60F4-AB3BF6795F91}"/>
              </a:ext>
            </a:extLst>
          </p:cNvPr>
          <p:cNvSpPr>
            <a:spLocks noGrp="1"/>
          </p:cNvSpPr>
          <p:nvPr>
            <p:ph idx="1"/>
          </p:nvPr>
        </p:nvSpPr>
        <p:spPr>
          <a:xfrm>
            <a:off x="1024129" y="2286000"/>
            <a:ext cx="3791711" cy="3931920"/>
          </a:xfrm>
        </p:spPr>
        <p:txBody>
          <a:bodyPr>
            <a:normAutofit/>
          </a:bodyPr>
          <a:lstStyle/>
          <a:p>
            <a:r>
              <a:rPr lang="en" altLang="zh-CN" dirty="0">
                <a:solidFill>
                  <a:srgbClr val="FFFFFF"/>
                </a:solidFill>
              </a:rPr>
              <a:t>Procam purchases a futures contract [</a:t>
            </a:r>
            <a:r>
              <a:rPr lang="en" altLang="zh-CN" i="1" dirty="0">
                <a:solidFill>
                  <a:srgbClr val="FFFFFF"/>
                </a:solidFill>
              </a:rPr>
              <a:t>f</a:t>
            </a:r>
            <a:r>
              <a:rPr lang="en" altLang="zh-CN" dirty="0">
                <a:solidFill>
                  <a:srgbClr val="FFFFFF"/>
                </a:solidFill>
              </a:rPr>
              <a:t>0(</a:t>
            </a:r>
            <a:r>
              <a:rPr lang="en" altLang="zh-CN" i="1" dirty="0">
                <a:solidFill>
                  <a:srgbClr val="FFFFFF"/>
                </a:solidFill>
              </a:rPr>
              <a:t>T</a:t>
            </a:r>
            <a:r>
              <a:rPr lang="en" altLang="zh-CN" dirty="0">
                <a:solidFill>
                  <a:srgbClr val="FFFFFF"/>
                </a:solidFill>
              </a:rPr>
              <a:t>) = $1,792.13] on the exchange via a financial intermediary. </a:t>
            </a:r>
          </a:p>
          <a:p>
            <a:endParaRPr lang="en" altLang="zh-CN" dirty="0">
              <a:solidFill>
                <a:srgbClr val="FFFFFF"/>
              </a:solidFill>
            </a:endParaRPr>
          </a:p>
          <a:p>
            <a:endParaRPr lang="en-US" dirty="0">
              <a:solidFill>
                <a:srgbClr val="FFFFFF"/>
              </a:solidFill>
            </a:endParaRPr>
          </a:p>
        </p:txBody>
      </p:sp>
      <p:pic>
        <p:nvPicPr>
          <p:cNvPr id="5" name="内容占位符 4" descr="表格&#10;&#10;描述已自动生成">
            <a:extLst>
              <a:ext uri="{FF2B5EF4-FFF2-40B4-BE49-F238E27FC236}">
                <a16:creationId xmlns:a16="http://schemas.microsoft.com/office/drawing/2014/main" id="{1623BCBD-1AF7-894A-9ADA-F66657994101}"/>
              </a:ext>
            </a:extLst>
          </p:cNvPr>
          <p:cNvPicPr>
            <a:picLocks noChangeAspect="1"/>
          </p:cNvPicPr>
          <p:nvPr/>
        </p:nvPicPr>
        <p:blipFill>
          <a:blip r:embed="rId2"/>
          <a:stretch>
            <a:fillRect/>
          </a:stretch>
        </p:blipFill>
        <p:spPr>
          <a:xfrm>
            <a:off x="5468548" y="610453"/>
            <a:ext cx="6723452" cy="5647699"/>
          </a:xfrm>
          <a:prstGeom prst="rect">
            <a:avLst/>
          </a:prstGeom>
        </p:spPr>
      </p:pic>
    </p:spTree>
    <p:extLst>
      <p:ext uri="{BB962C8B-B14F-4D97-AF65-F5344CB8AC3E}">
        <p14:creationId xmlns:p14="http://schemas.microsoft.com/office/powerpoint/2010/main" val="424181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434D-2207-4E57-9A53-8F9F69B18CC5}"/>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F16FC0A-C0E2-48EF-B63B-C9398ED9253D}"/>
              </a:ext>
            </a:extLst>
          </p:cNvPr>
          <p:cNvGraphicFramePr>
            <a:graphicFrameLocks noGrp="1"/>
          </p:cNvGraphicFramePr>
          <p:nvPr>
            <p:ph idx="1"/>
            <p:extLst>
              <p:ext uri="{D42A27DB-BD31-4B8C-83A1-F6EECF244321}">
                <p14:modId xmlns:p14="http://schemas.microsoft.com/office/powerpoint/2010/main" val="629623174"/>
              </p:ext>
            </p:extLst>
          </p:nvPr>
        </p:nvGraphicFramePr>
        <p:xfrm>
          <a:off x="1023938" y="2285999"/>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276662">
                <a:tc>
                  <a:txBody>
                    <a:bodyPr/>
                    <a:lstStyle/>
                    <a:p>
                      <a:r>
                        <a:rPr lang="en-US" sz="1800" b="0" i="0" u="none" strike="noStrike" kern="1200" baseline="0" dirty="0">
                          <a:solidFill>
                            <a:schemeClr val="lt1"/>
                          </a:solidFill>
                          <a:latin typeface="+mn-lt"/>
                          <a:ea typeface="+mn-ea"/>
                          <a:cs typeface="+mn-cs"/>
                        </a:rPr>
                        <a:t>A. Futures contract purchaser</a:t>
                      </a:r>
                      <a:endParaRPr lang="en-US" dirty="0"/>
                    </a:p>
                  </a:txBody>
                  <a:tcPr/>
                </a:tc>
                <a:extLst>
                  <a:ext uri="{0D108BD9-81ED-4DB2-BD59-A6C34878D82A}">
                    <a16:rowId xmlns:a16="http://schemas.microsoft.com/office/drawing/2014/main" val="3422270028"/>
                  </a:ext>
                </a:extLst>
              </a:tr>
              <a:tr h="1276662">
                <a:tc>
                  <a:txBody>
                    <a:bodyPr/>
                    <a:lstStyle/>
                    <a:p>
                      <a:r>
                        <a:rPr lang="en-US" sz="1800" b="0" i="0" u="none" strike="noStrike" kern="1200" baseline="0" dirty="0">
                          <a:solidFill>
                            <a:schemeClr val="dk1"/>
                          </a:solidFill>
                          <a:latin typeface="+mn-lt"/>
                          <a:ea typeface="+mn-ea"/>
                          <a:cs typeface="+mn-cs"/>
                        </a:rPr>
                        <a:t>B. Futures contract seller</a:t>
                      </a:r>
                      <a:endParaRPr lang="en-US" dirty="0"/>
                    </a:p>
                  </a:txBody>
                  <a:tcPr/>
                </a:tc>
                <a:extLst>
                  <a:ext uri="{0D108BD9-81ED-4DB2-BD59-A6C34878D82A}">
                    <a16:rowId xmlns:a16="http://schemas.microsoft.com/office/drawing/2014/main" val="3072557329"/>
                  </a:ext>
                </a:extLst>
              </a:tr>
              <a:tr h="1276662">
                <a:tc>
                  <a:txBody>
                    <a:bodyPr/>
                    <a:lstStyle/>
                    <a:p>
                      <a:r>
                        <a:rPr lang="en-US" sz="1800" b="0" i="0" u="none" strike="noStrike" kern="1200" baseline="0" dirty="0">
                          <a:solidFill>
                            <a:schemeClr val="dk1"/>
                          </a:solidFill>
                          <a:latin typeface="+mn-lt"/>
                          <a:ea typeface="+mn-ea"/>
                          <a:cs typeface="+mn-cs"/>
                        </a:rPr>
                        <a:t>C. Both a futures contract purchaser and a seller</a:t>
                      </a:r>
                      <a:endParaRPr lang="en-US" dirty="0"/>
                    </a:p>
                  </a:txBody>
                  <a:tcPr/>
                </a:tc>
                <a:extLst>
                  <a:ext uri="{0D108BD9-81ED-4DB2-BD59-A6C34878D82A}">
                    <a16:rowId xmlns:a16="http://schemas.microsoft.com/office/drawing/2014/main" val="2747423687"/>
                  </a:ext>
                </a:extLst>
              </a:tr>
            </a:tbl>
          </a:graphicData>
        </a:graphic>
      </p:graphicFrame>
      <p:graphicFrame>
        <p:nvGraphicFramePr>
          <p:cNvPr id="5" name="Table 4">
            <a:extLst>
              <a:ext uri="{FF2B5EF4-FFF2-40B4-BE49-F238E27FC236}">
                <a16:creationId xmlns:a16="http://schemas.microsoft.com/office/drawing/2014/main" id="{F497600D-C91B-4C82-9B4B-0E6ABFEE5A21}"/>
              </a:ext>
            </a:extLst>
          </p:cNvPr>
          <p:cNvGraphicFramePr>
            <a:graphicFrameLocks noGrp="1"/>
          </p:cNvGraphicFramePr>
          <p:nvPr>
            <p:extLst>
              <p:ext uri="{D42A27DB-BD31-4B8C-83A1-F6EECF244321}">
                <p14:modId xmlns:p14="http://schemas.microsoft.com/office/powerpoint/2010/main" val="1596193847"/>
              </p:ext>
            </p:extLst>
          </p:nvPr>
        </p:nvGraphicFramePr>
        <p:xfrm>
          <a:off x="6300868" y="2285998"/>
          <a:ext cx="4306172" cy="3829986"/>
        </p:xfrm>
        <a:graphic>
          <a:graphicData uri="http://schemas.openxmlformats.org/drawingml/2006/table">
            <a:tbl>
              <a:tblPr firstRow="1" bandRow="1">
                <a:tableStyleId>{5C22544A-7EE6-4342-B048-85BDC9FD1C3A}</a:tableStyleId>
              </a:tblPr>
              <a:tblGrid>
                <a:gridCol w="4306172">
                  <a:extLst>
                    <a:ext uri="{9D8B030D-6E8A-4147-A177-3AD203B41FA5}">
                      <a16:colId xmlns:a16="http://schemas.microsoft.com/office/drawing/2014/main" val="3451042583"/>
                    </a:ext>
                  </a:extLst>
                </a:gridCol>
              </a:tblGrid>
              <a:tr h="1276662">
                <a:tc>
                  <a:txBody>
                    <a:bodyPr/>
                    <a:lstStyle/>
                    <a:p>
                      <a:r>
                        <a:rPr lang="en-US" sz="1800" b="0" i="0" u="none" strike="noStrike" kern="1200" baseline="0" dirty="0">
                          <a:solidFill>
                            <a:schemeClr val="lt1"/>
                          </a:solidFill>
                          <a:latin typeface="+mn-lt"/>
                          <a:ea typeface="+mn-ea"/>
                          <a:cs typeface="+mn-cs"/>
                        </a:rPr>
                        <a:t>1. Must make a margin deposit at contract initiation and maintain a minimum balance until maturity</a:t>
                      </a:r>
                      <a:endParaRPr lang="en-US" dirty="0"/>
                    </a:p>
                  </a:txBody>
                  <a:tcPr/>
                </a:tc>
                <a:extLst>
                  <a:ext uri="{0D108BD9-81ED-4DB2-BD59-A6C34878D82A}">
                    <a16:rowId xmlns:a16="http://schemas.microsoft.com/office/drawing/2014/main" val="2024888121"/>
                  </a:ext>
                </a:extLst>
              </a:tr>
              <a:tr h="1276662">
                <a:tc>
                  <a:txBody>
                    <a:bodyPr/>
                    <a:lstStyle/>
                    <a:p>
                      <a:r>
                        <a:rPr lang="en-US" sz="1800" b="0" i="0" u="none" strike="noStrike" kern="1200" baseline="0" dirty="0">
                          <a:solidFill>
                            <a:schemeClr val="dk1"/>
                          </a:solidFill>
                          <a:latin typeface="+mn-lt"/>
                          <a:ea typeface="+mn-ea"/>
                          <a:cs typeface="+mn-cs"/>
                        </a:rPr>
                        <a:t>2. Receives a margin account deposit if the futures price increases on any trading day</a:t>
                      </a:r>
                      <a:endParaRPr lang="en-US" dirty="0"/>
                    </a:p>
                  </a:txBody>
                  <a:tcPr/>
                </a:tc>
                <a:extLst>
                  <a:ext uri="{0D108BD9-81ED-4DB2-BD59-A6C34878D82A}">
                    <a16:rowId xmlns:a16="http://schemas.microsoft.com/office/drawing/2014/main" val="1627106040"/>
                  </a:ext>
                </a:extLst>
              </a:tr>
              <a:tr h="1276662">
                <a:tc>
                  <a:txBody>
                    <a:bodyPr/>
                    <a:lstStyle/>
                    <a:p>
                      <a:r>
                        <a:rPr lang="en-US" sz="1800" b="0" i="0" u="none" strike="noStrike" kern="1200" baseline="0" dirty="0">
                          <a:solidFill>
                            <a:schemeClr val="dk1"/>
                          </a:solidFill>
                          <a:latin typeface="+mn-lt"/>
                          <a:ea typeface="+mn-ea"/>
                          <a:cs typeface="+mn-cs"/>
                        </a:rPr>
                        <a:t>3. Receives a positive payoff if the spot price </a:t>
                      </a:r>
                      <a:r>
                        <a:rPr lang="en-US" sz="1800" b="0" i="1" u="none" strike="noStrike" kern="1200" baseline="0" dirty="0">
                          <a:solidFill>
                            <a:schemeClr val="dk1"/>
                          </a:solidFill>
                          <a:latin typeface="+mn-lt"/>
                          <a:ea typeface="+mn-ea"/>
                          <a:cs typeface="+mn-cs"/>
                        </a:rPr>
                        <a:t>ST </a:t>
                      </a:r>
                      <a:r>
                        <a:rPr lang="en-US" sz="1800" b="0" i="0" u="none" strike="noStrike" kern="1200" baseline="0" dirty="0">
                          <a:solidFill>
                            <a:schemeClr val="dk1"/>
                          </a:solidFill>
                          <a:latin typeface="+mn-lt"/>
                          <a:ea typeface="+mn-ea"/>
                          <a:cs typeface="+mn-cs"/>
                        </a:rPr>
                        <a:t>is below the futures price, </a:t>
                      </a:r>
                      <a:r>
                        <a:rPr lang="en-US" sz="1800" b="0" i="1" u="none" strike="noStrike" kern="1200" baseline="0" dirty="0">
                          <a:solidFill>
                            <a:schemeClr val="dk1"/>
                          </a:solidFill>
                          <a:latin typeface="+mn-lt"/>
                          <a:ea typeface="+mn-ea"/>
                          <a:cs typeface="+mn-cs"/>
                        </a:rPr>
                        <a:t>f</a:t>
                      </a:r>
                      <a:r>
                        <a:rPr lang="en-US" sz="1800" b="0" i="0" u="none" strike="noStrike" kern="1200" baseline="0" dirty="0">
                          <a:solidFill>
                            <a:schemeClr val="dk1"/>
                          </a:solidFill>
                          <a:latin typeface="+mn-lt"/>
                          <a:ea typeface="+mn-ea"/>
                          <a:cs typeface="+mn-cs"/>
                        </a:rPr>
                        <a:t>0(</a:t>
                      </a:r>
                      <a:r>
                        <a:rPr lang="en-US" sz="1800" b="0" i="1" u="none" strike="noStrike" kern="1200" baseline="0" dirty="0">
                          <a:solidFill>
                            <a:schemeClr val="dk1"/>
                          </a:solidFill>
                          <a:latin typeface="+mn-lt"/>
                          <a:ea typeface="+mn-ea"/>
                          <a:cs typeface="+mn-cs"/>
                        </a:rPr>
                        <a:t>T)</a:t>
                      </a:r>
                      <a:r>
                        <a:rPr lang="en-US" sz="1800" b="0" i="0" u="none" strike="noStrike" kern="1200" baseline="0" dirty="0">
                          <a:solidFill>
                            <a:schemeClr val="dk1"/>
                          </a:solidFill>
                          <a:latin typeface="+mn-lt"/>
                          <a:ea typeface="+mn-ea"/>
                          <a:cs typeface="+mn-cs"/>
                        </a:rPr>
                        <a:t>, at maturity</a:t>
                      </a:r>
                      <a:endParaRPr lang="en-US" dirty="0"/>
                    </a:p>
                  </a:txBody>
                  <a:tcPr/>
                </a:tc>
                <a:extLst>
                  <a:ext uri="{0D108BD9-81ED-4DB2-BD59-A6C34878D82A}">
                    <a16:rowId xmlns:a16="http://schemas.microsoft.com/office/drawing/2014/main" val="488331098"/>
                  </a:ext>
                </a:extLst>
              </a:tr>
            </a:tbl>
          </a:graphicData>
        </a:graphic>
      </p:graphicFrame>
    </p:spTree>
    <p:extLst>
      <p:ext uri="{BB962C8B-B14F-4D97-AF65-F5344CB8AC3E}">
        <p14:creationId xmlns:p14="http://schemas.microsoft.com/office/powerpoint/2010/main" val="499424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617E6-4169-44D7-ADCE-3B9EA049664F}"/>
              </a:ext>
            </a:extLst>
          </p:cNvPr>
          <p:cNvSpPr>
            <a:spLocks noGrp="1"/>
          </p:cNvSpPr>
          <p:nvPr>
            <p:ph type="title"/>
          </p:nvPr>
        </p:nvSpPr>
        <p:spPr>
          <a:xfrm>
            <a:off x="1024128" y="585216"/>
            <a:ext cx="6066818" cy="1499616"/>
          </a:xfrm>
        </p:spPr>
        <p:txBody>
          <a:bodyPr>
            <a:normAutofit/>
          </a:bodyPr>
          <a:lstStyle/>
          <a:p>
            <a:r>
              <a:rPr lang="en-US" altLang="zh-CN" sz="4800" dirty="0"/>
              <a:t>Derivatives</a:t>
            </a:r>
            <a:endParaRPr lang="en-US" sz="4800" dirty="0"/>
          </a:p>
        </p:txBody>
      </p:sp>
      <p:sp>
        <p:nvSpPr>
          <p:cNvPr id="3" name="Content Placeholder 2">
            <a:extLst>
              <a:ext uri="{FF2B5EF4-FFF2-40B4-BE49-F238E27FC236}">
                <a16:creationId xmlns:a16="http://schemas.microsoft.com/office/drawing/2014/main" id="{8ABE3BEB-A5DB-4FEF-8C80-E8CB9E0F80E1}"/>
              </a:ext>
            </a:extLst>
          </p:cNvPr>
          <p:cNvSpPr>
            <a:spLocks noGrp="1"/>
          </p:cNvSpPr>
          <p:nvPr>
            <p:ph idx="1"/>
          </p:nvPr>
        </p:nvSpPr>
        <p:spPr>
          <a:xfrm>
            <a:off x="1024128" y="2286000"/>
            <a:ext cx="6066818" cy="4023360"/>
          </a:xfrm>
        </p:spPr>
        <p:txBody>
          <a:bodyPr>
            <a:normAutofit/>
          </a:bodyPr>
          <a:lstStyle/>
          <a:p>
            <a:r>
              <a:rPr lang="en-US" sz="2400" b="1" dirty="0">
                <a:solidFill>
                  <a:srgbClr val="FF0000"/>
                </a:solidFill>
              </a:rPr>
              <a:t>TYPES OF DERIVATIVES</a:t>
            </a:r>
            <a:endParaRPr lang="en" altLang="zh-CN" b="1" dirty="0">
              <a:solidFill>
                <a:srgbClr val="FF0000"/>
              </a:solidFill>
            </a:endParaRPr>
          </a:p>
          <a:p>
            <a:r>
              <a:rPr lang="en" altLang="zh-CN" dirty="0"/>
              <a:t>Primary derivative types include a </a:t>
            </a:r>
            <a:r>
              <a:rPr lang="en" altLang="zh-CN" dirty="0">
                <a:solidFill>
                  <a:srgbClr val="FF0000"/>
                </a:solidFill>
              </a:rPr>
              <a:t>firm(forward) commitment</a:t>
            </a:r>
            <a:r>
              <a:rPr lang="en" altLang="zh-CN" dirty="0"/>
              <a:t> in which a predetermined amount is agreed to be exchanged between counterparties at settlement and a </a:t>
            </a:r>
            <a:r>
              <a:rPr lang="en" altLang="zh-CN" dirty="0">
                <a:solidFill>
                  <a:srgbClr val="FF0000"/>
                </a:solidFill>
              </a:rPr>
              <a:t>contingent claim </a:t>
            </a:r>
            <a:r>
              <a:rPr lang="en" altLang="zh-CN" dirty="0"/>
              <a:t>in which one of the counterparties determines whether and when the trade will settle. </a:t>
            </a:r>
          </a:p>
        </p:txBody>
      </p:sp>
      <p:pic>
        <p:nvPicPr>
          <p:cNvPr id="5" name="Picture 4" descr="A calculus formula">
            <a:extLst>
              <a:ext uri="{FF2B5EF4-FFF2-40B4-BE49-F238E27FC236}">
                <a16:creationId xmlns:a16="http://schemas.microsoft.com/office/drawing/2014/main" id="{B25BB370-1FE7-B181-4621-0EF2A6325C9D}"/>
              </a:ext>
            </a:extLst>
          </p:cNvPr>
          <p:cNvPicPr>
            <a:picLocks noChangeAspect="1"/>
          </p:cNvPicPr>
          <p:nvPr/>
        </p:nvPicPr>
        <p:blipFill rotWithShape="1">
          <a:blip r:embed="rId2"/>
          <a:srcRect l="24398" r="30442" b="-1"/>
          <a:stretch/>
        </p:blipFill>
        <p:spPr>
          <a:xfrm>
            <a:off x="7552266" y="10"/>
            <a:ext cx="4639733" cy="6857990"/>
          </a:xfrm>
          <a:prstGeom prst="rect">
            <a:avLst/>
          </a:prstGeom>
        </p:spPr>
      </p:pic>
    </p:spTree>
    <p:extLst>
      <p:ext uri="{BB962C8B-B14F-4D97-AF65-F5344CB8AC3E}">
        <p14:creationId xmlns:p14="http://schemas.microsoft.com/office/powerpoint/2010/main" val="2424597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8" y="585216"/>
            <a:ext cx="5620511" cy="1499616"/>
          </a:xfrm>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800" dirty="0"/>
              <a:t>Forward commitments</a:t>
            </a:r>
          </a:p>
          <a:p>
            <a:pPr lvl="1"/>
            <a:r>
              <a:rPr lang="en-US" sz="2800" dirty="0"/>
              <a:t>Forward</a:t>
            </a:r>
          </a:p>
          <a:p>
            <a:pPr lvl="1"/>
            <a:r>
              <a:rPr lang="en-US" sz="2800" dirty="0"/>
              <a:t>Futures</a:t>
            </a:r>
          </a:p>
          <a:p>
            <a:pPr lvl="1"/>
            <a:r>
              <a:rPr lang="en-US" sz="2800" u="sng" dirty="0">
                <a:solidFill>
                  <a:srgbClr val="FF0000"/>
                </a:solidFill>
              </a:rPr>
              <a:t>Swap</a:t>
            </a:r>
          </a:p>
          <a:p>
            <a:r>
              <a:rPr lang="en-US" sz="2800" dirty="0"/>
              <a:t>Contingent claims</a:t>
            </a:r>
          </a:p>
          <a:p>
            <a:pPr lvl="1"/>
            <a:r>
              <a:rPr lang="en-US" sz="2800" dirty="0"/>
              <a:t>Option</a:t>
            </a:r>
          </a:p>
          <a:p>
            <a:pPr lvl="1"/>
            <a:r>
              <a:rPr lang="en-US" sz="2800" dirty="0"/>
              <a:t>Credit Derivatives</a:t>
            </a:r>
          </a:p>
          <a:p>
            <a:pPr lvl="1"/>
            <a:endParaRPr lang="en-US" dirty="0"/>
          </a:p>
        </p:txBody>
      </p:sp>
      <p:pic>
        <p:nvPicPr>
          <p:cNvPr id="7" name="Graphic 6" descr="握手">
            <a:extLst>
              <a:ext uri="{FF2B5EF4-FFF2-40B4-BE49-F238E27FC236}">
                <a16:creationId xmlns:a16="http://schemas.microsoft.com/office/drawing/2014/main" id="{45C5EA3D-CAA2-2E31-4A50-F16271CBA8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3420598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399E1-9A90-4AE5-8D83-E334323FD224}"/>
              </a:ext>
            </a:extLst>
          </p:cNvPr>
          <p:cNvSpPr>
            <a:spLocks noGrp="1"/>
          </p:cNvSpPr>
          <p:nvPr>
            <p:ph type="title"/>
          </p:nvPr>
        </p:nvSpPr>
        <p:spPr>
          <a:xfrm>
            <a:off x="1024128" y="585216"/>
            <a:ext cx="8018272" cy="1499616"/>
          </a:xfrm>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9749AD03-FDAB-4BB0-A6F8-7357FF35FA5F}"/>
              </a:ext>
            </a:extLst>
          </p:cNvPr>
          <p:cNvSpPr>
            <a:spLocks noGrp="1"/>
          </p:cNvSpPr>
          <p:nvPr>
            <p:ph idx="1"/>
          </p:nvPr>
        </p:nvSpPr>
        <p:spPr>
          <a:xfrm>
            <a:off x="1024128" y="2286000"/>
            <a:ext cx="8018271" cy="4023360"/>
          </a:xfrm>
        </p:spPr>
        <p:txBody>
          <a:bodyPr>
            <a:normAutofit/>
          </a:bodyPr>
          <a:lstStyle/>
          <a:p>
            <a:r>
              <a:rPr lang="en-US" sz="2400" dirty="0"/>
              <a:t>Definition: A swap is a firm commitment under which two counterparties </a:t>
            </a:r>
            <a:r>
              <a:rPr lang="en-US" sz="2400" dirty="0">
                <a:solidFill>
                  <a:srgbClr val="FF0000"/>
                </a:solidFill>
              </a:rPr>
              <a:t>exchange a series of cash flows </a:t>
            </a:r>
            <a:r>
              <a:rPr lang="en-US" sz="2400" dirty="0"/>
              <a:t>in the future. One set of cash flows is typically </a:t>
            </a:r>
            <a:r>
              <a:rPr lang="en-US" sz="2400" dirty="0">
                <a:solidFill>
                  <a:srgbClr val="FF0000"/>
                </a:solidFill>
              </a:rPr>
              <a:t>variable, or floating</a:t>
            </a:r>
            <a:r>
              <a:rPr lang="en-US" sz="2400" dirty="0"/>
              <a:t>, and determined by a market reference rate that resets each period. The other cash flow stream is usually </a:t>
            </a:r>
            <a:r>
              <a:rPr lang="en-US" sz="2400" dirty="0">
                <a:solidFill>
                  <a:srgbClr val="FF0000"/>
                </a:solidFill>
              </a:rPr>
              <a:t>fixed or may vary based on a different underlying asset or rate</a:t>
            </a:r>
            <a:r>
              <a:rPr lang="en-US" sz="2400"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42342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C2E-2A64-4F58-B789-1B63C5258C5E}"/>
              </a:ext>
            </a:extLst>
          </p:cNvPr>
          <p:cNvSpPr>
            <a:spLocks noGrp="1"/>
          </p:cNvSpPr>
          <p:nvPr>
            <p:ph type="title"/>
          </p:nvPr>
        </p:nvSpPr>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AD620B4E-9854-4F96-8EDD-9D7D2A35DAEB}"/>
              </a:ext>
            </a:extLst>
          </p:cNvPr>
          <p:cNvSpPr>
            <a:spLocks noGrp="1"/>
          </p:cNvSpPr>
          <p:nvPr>
            <p:ph idx="1"/>
          </p:nvPr>
        </p:nvSpPr>
        <p:spPr/>
        <p:txBody>
          <a:bodyPr/>
          <a:lstStyle/>
          <a:p>
            <a:r>
              <a:rPr lang="en-US" sz="2400" dirty="0"/>
              <a:t>Plain vanilla swap: the most common swap is the </a:t>
            </a:r>
            <a:r>
              <a:rPr lang="en-US" sz="2400" b="1" dirty="0"/>
              <a:t>fixed- for- floating interest rate swap</a:t>
            </a:r>
            <a:r>
              <a:rPr lang="en-US" sz="2400" dirty="0"/>
              <a:t>.</a:t>
            </a:r>
          </a:p>
          <a:p>
            <a:endParaRPr lang="en-US" dirty="0"/>
          </a:p>
        </p:txBody>
      </p:sp>
      <p:pic>
        <p:nvPicPr>
          <p:cNvPr id="5" name="Picture 4">
            <a:extLst>
              <a:ext uri="{FF2B5EF4-FFF2-40B4-BE49-F238E27FC236}">
                <a16:creationId xmlns:a16="http://schemas.microsoft.com/office/drawing/2014/main" id="{2D705A49-1A9F-46BD-B5D6-83C9A0C8FD30}"/>
              </a:ext>
            </a:extLst>
          </p:cNvPr>
          <p:cNvPicPr>
            <a:picLocks noChangeAspect="1"/>
          </p:cNvPicPr>
          <p:nvPr/>
        </p:nvPicPr>
        <p:blipFill>
          <a:blip r:embed="rId2"/>
          <a:stretch>
            <a:fillRect/>
          </a:stretch>
        </p:blipFill>
        <p:spPr>
          <a:xfrm>
            <a:off x="1854770" y="3429000"/>
            <a:ext cx="8482460" cy="2133732"/>
          </a:xfrm>
          <a:prstGeom prst="rect">
            <a:avLst/>
          </a:prstGeom>
        </p:spPr>
      </p:pic>
    </p:spTree>
    <p:extLst>
      <p:ext uri="{BB962C8B-B14F-4D97-AF65-F5344CB8AC3E}">
        <p14:creationId xmlns:p14="http://schemas.microsoft.com/office/powerpoint/2010/main" val="3152884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9DFCE-6589-4D53-B883-11C3B60766E0}"/>
              </a:ext>
            </a:extLst>
          </p:cNvPr>
          <p:cNvSpPr>
            <a:spLocks noGrp="1"/>
          </p:cNvSpPr>
          <p:nvPr>
            <p:ph type="title"/>
          </p:nvPr>
        </p:nvSpPr>
        <p:spPr>
          <a:xfrm>
            <a:off x="1024128" y="585216"/>
            <a:ext cx="5071872" cy="1499616"/>
          </a:xfrm>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3214D9F7-CB77-437B-A14A-42B54002FCC2}"/>
              </a:ext>
            </a:extLst>
          </p:cNvPr>
          <p:cNvSpPr>
            <a:spLocks noGrp="1"/>
          </p:cNvSpPr>
          <p:nvPr>
            <p:ph idx="1"/>
          </p:nvPr>
        </p:nvSpPr>
        <p:spPr>
          <a:xfrm>
            <a:off x="1024128" y="2286000"/>
            <a:ext cx="3133580" cy="3931920"/>
          </a:xfrm>
        </p:spPr>
        <p:txBody>
          <a:bodyPr>
            <a:normAutofit/>
          </a:bodyPr>
          <a:lstStyle/>
          <a:p>
            <a:r>
              <a:rPr lang="en-US" sz="2400" dirty="0"/>
              <a:t>Counterparties usually exchange a net payment on fixed- and floating-rate payments</a:t>
            </a:r>
          </a:p>
          <a:p>
            <a:endParaRPr lang="en-US" sz="1600" dirty="0"/>
          </a:p>
        </p:txBody>
      </p:sp>
      <p:pic>
        <p:nvPicPr>
          <p:cNvPr id="5" name="Picture 4">
            <a:extLst>
              <a:ext uri="{FF2B5EF4-FFF2-40B4-BE49-F238E27FC236}">
                <a16:creationId xmlns:a16="http://schemas.microsoft.com/office/drawing/2014/main" id="{1D164FCF-BAAA-4C78-BBA5-426D826EB636}"/>
              </a:ext>
            </a:extLst>
          </p:cNvPr>
          <p:cNvPicPr>
            <a:picLocks noChangeAspect="1"/>
          </p:cNvPicPr>
          <p:nvPr/>
        </p:nvPicPr>
        <p:blipFill>
          <a:blip r:embed="rId2"/>
          <a:stretch>
            <a:fillRect/>
          </a:stretch>
        </p:blipFill>
        <p:spPr>
          <a:xfrm>
            <a:off x="4642342" y="1727517"/>
            <a:ext cx="6909577" cy="3402966"/>
          </a:xfrm>
          <a:prstGeom prst="rect">
            <a:avLst/>
          </a:prstGeom>
        </p:spPr>
      </p:pic>
    </p:spTree>
    <p:extLst>
      <p:ext uri="{BB962C8B-B14F-4D97-AF65-F5344CB8AC3E}">
        <p14:creationId xmlns:p14="http://schemas.microsoft.com/office/powerpoint/2010/main" val="686179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42250-409F-430B-BF16-EDD37453946C}"/>
              </a:ext>
            </a:extLst>
          </p:cNvPr>
          <p:cNvSpPr>
            <a:spLocks noGrp="1"/>
          </p:cNvSpPr>
          <p:nvPr>
            <p:ph type="title"/>
          </p:nvPr>
        </p:nvSpPr>
        <p:spPr>
          <a:xfrm>
            <a:off x="1024128" y="585216"/>
            <a:ext cx="8018272" cy="1499616"/>
          </a:xfrm>
        </p:spPr>
        <p:txBody>
          <a:bodyPr>
            <a:normAutofit/>
          </a:bodyPr>
          <a:lstStyle/>
          <a:p>
            <a:r>
              <a:rPr lang="en-US" sz="4800" dirty="0"/>
              <a:t>example</a:t>
            </a:r>
          </a:p>
        </p:txBody>
      </p:sp>
      <p:sp>
        <p:nvSpPr>
          <p:cNvPr id="3" name="Content Placeholder 2">
            <a:extLst>
              <a:ext uri="{FF2B5EF4-FFF2-40B4-BE49-F238E27FC236}">
                <a16:creationId xmlns:a16="http://schemas.microsoft.com/office/drawing/2014/main" id="{2BB44AB6-F389-485B-8ACC-BB01F57F8501}"/>
              </a:ext>
            </a:extLst>
          </p:cNvPr>
          <p:cNvSpPr>
            <a:spLocks noGrp="1"/>
          </p:cNvSpPr>
          <p:nvPr>
            <p:ph idx="1"/>
          </p:nvPr>
        </p:nvSpPr>
        <p:spPr>
          <a:xfrm>
            <a:off x="1024128" y="2286000"/>
            <a:ext cx="8018271" cy="4023360"/>
          </a:xfrm>
        </p:spPr>
        <p:txBody>
          <a:bodyPr>
            <a:normAutofit/>
          </a:bodyPr>
          <a:lstStyle/>
          <a:p>
            <a:r>
              <a:rPr lang="en-US" dirty="0" err="1"/>
              <a:t>Fyleton</a:t>
            </a:r>
            <a:r>
              <a:rPr lang="en-US" dirty="0"/>
              <a:t> Investments has entered a five-year, receive-fixed GBP200 million</a:t>
            </a:r>
            <a:r>
              <a:rPr lang="zh-CN" altLang="en-US" dirty="0"/>
              <a:t> </a:t>
            </a:r>
            <a:r>
              <a:rPr lang="en-US" dirty="0"/>
              <a:t>interest rate swap with a financial intermediary to increase the duration of its</a:t>
            </a:r>
            <a:r>
              <a:rPr lang="zh-CN" altLang="en-US" dirty="0"/>
              <a:t> </a:t>
            </a:r>
            <a:r>
              <a:rPr lang="en-US" dirty="0"/>
              <a:t>fixed-income portfolio. Under terms of the swap, </a:t>
            </a:r>
            <a:r>
              <a:rPr lang="en-US" dirty="0" err="1"/>
              <a:t>Fyleton</a:t>
            </a:r>
            <a:r>
              <a:rPr lang="en-US" dirty="0"/>
              <a:t> has agreed to receive</a:t>
            </a:r>
            <a:r>
              <a:rPr lang="zh-CN" altLang="en-US" dirty="0"/>
              <a:t> </a:t>
            </a:r>
            <a:r>
              <a:rPr lang="en-US" dirty="0"/>
              <a:t>a semiannual GBP fixed rate of 2.25% and pay six-month MRR.</a:t>
            </a:r>
          </a:p>
          <a:p>
            <a:r>
              <a:rPr lang="en-US" dirty="0"/>
              <a:t>Calculate the first swap cash flow exchange if six-month MRR is set at 1.95%.</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3654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0EA45-A5A2-42F9-854A-97D36B351187}"/>
              </a:ext>
            </a:extLst>
          </p:cNvPr>
          <p:cNvSpPr>
            <a:spLocks noGrp="1"/>
          </p:cNvSpPr>
          <p:nvPr>
            <p:ph type="title"/>
          </p:nvPr>
        </p:nvSpPr>
        <p:spPr>
          <a:xfrm>
            <a:off x="1024128" y="585216"/>
            <a:ext cx="8018272" cy="1499616"/>
          </a:xfrm>
        </p:spPr>
        <p:txBody>
          <a:bodyPr>
            <a:normAutofit/>
          </a:bodyPr>
          <a:lstStyle/>
          <a:p>
            <a:r>
              <a:rPr lang="en-US" dirty="0"/>
              <a:t>Swap</a:t>
            </a:r>
          </a:p>
        </p:txBody>
      </p:sp>
      <p:sp>
        <p:nvSpPr>
          <p:cNvPr id="3" name="Content Placeholder 2">
            <a:extLst>
              <a:ext uri="{FF2B5EF4-FFF2-40B4-BE49-F238E27FC236}">
                <a16:creationId xmlns:a16="http://schemas.microsoft.com/office/drawing/2014/main" id="{756A3F7F-5B00-42B7-8E4E-1E5E7810A23A}"/>
              </a:ext>
            </a:extLst>
          </p:cNvPr>
          <p:cNvSpPr>
            <a:spLocks noGrp="1"/>
          </p:cNvSpPr>
          <p:nvPr>
            <p:ph idx="1"/>
          </p:nvPr>
        </p:nvSpPr>
        <p:spPr>
          <a:xfrm>
            <a:off x="1024128" y="2286000"/>
            <a:ext cx="8018271" cy="4023360"/>
          </a:xfrm>
        </p:spPr>
        <p:txBody>
          <a:bodyPr>
            <a:normAutofit lnSpcReduction="10000"/>
          </a:bodyPr>
          <a:lstStyle/>
          <a:p>
            <a:r>
              <a:rPr lang="en-US" sz="2400" b="1" dirty="0"/>
              <a:t>Characteristics</a:t>
            </a:r>
          </a:p>
          <a:p>
            <a:pPr lvl="1"/>
            <a:r>
              <a:rPr lang="en-US" sz="2400" dirty="0"/>
              <a:t>A swap is more or less just </a:t>
            </a:r>
            <a:r>
              <a:rPr lang="en-US" sz="2400" dirty="0">
                <a:solidFill>
                  <a:srgbClr val="FF0000"/>
                </a:solidFill>
              </a:rPr>
              <a:t>a series of forwards.</a:t>
            </a:r>
          </a:p>
          <a:p>
            <a:pPr lvl="1"/>
            <a:r>
              <a:rPr lang="en-US" sz="2400" dirty="0"/>
              <a:t>A swap is a bit more like a forward contract than a futures contract in that it is an </a:t>
            </a:r>
            <a:r>
              <a:rPr lang="en-US" sz="2400" dirty="0">
                <a:solidFill>
                  <a:srgbClr val="FF0000"/>
                </a:solidFill>
              </a:rPr>
              <a:t>OTC</a:t>
            </a:r>
            <a:r>
              <a:rPr lang="en-US" sz="2400" dirty="0"/>
              <a:t> contract, so it is privately negotiated and subject to default. </a:t>
            </a:r>
          </a:p>
          <a:p>
            <a:pPr lvl="1"/>
            <a:r>
              <a:rPr lang="en-US" sz="2400" dirty="0"/>
              <a:t>The party </a:t>
            </a:r>
            <a:r>
              <a:rPr lang="en-US" sz="2400" dirty="0">
                <a:solidFill>
                  <a:srgbClr val="FF0000"/>
                </a:solidFill>
              </a:rPr>
              <a:t>owing the lesser amount cannot default </a:t>
            </a:r>
            <a:r>
              <a:rPr lang="en-US" sz="2400" dirty="0"/>
              <a:t>to the party owing the greater amount.</a:t>
            </a:r>
          </a:p>
          <a:p>
            <a:pPr lvl="1"/>
            <a:r>
              <a:rPr lang="en-US" sz="2400" dirty="0"/>
              <a:t>As with futures and forwards, </a:t>
            </a:r>
            <a:r>
              <a:rPr lang="en-US" sz="2400" dirty="0">
                <a:solidFill>
                  <a:srgbClr val="FF0000"/>
                </a:solidFill>
              </a:rPr>
              <a:t>no money changes hands at the start</a:t>
            </a:r>
            <a:r>
              <a:rPr lang="en-US" sz="2400" dirty="0"/>
              <a:t>; thus, the value of a swap when </a:t>
            </a:r>
            <a:r>
              <a:rPr lang="en-US" sz="2400" dirty="0">
                <a:solidFill>
                  <a:srgbClr val="FF0000"/>
                </a:solidFill>
              </a:rPr>
              <a:t>initiated must be zero</a:t>
            </a:r>
            <a:r>
              <a:rPr lang="en-US" sz="2400" dirty="0"/>
              <a:t>.</a:t>
            </a:r>
          </a:p>
          <a:p>
            <a:pPr lvl="1"/>
            <a:r>
              <a:rPr lang="en-US" sz="2400" dirty="0"/>
              <a:t>The notional amount of a swap is </a:t>
            </a:r>
            <a:r>
              <a:rPr lang="en-US" sz="2400" dirty="0">
                <a:solidFill>
                  <a:srgbClr val="FF0000"/>
                </a:solidFill>
              </a:rPr>
              <a:t>not typically exchanged</a:t>
            </a:r>
            <a:r>
              <a:rPr lang="en-US" sz="2400" dirty="0"/>
              <a:t>, the credit risk of a swap is much less than that of a loan.</a:t>
            </a:r>
          </a:p>
          <a:p>
            <a:endParaRPr lang="en-US" dirty="0"/>
          </a:p>
        </p:txBody>
      </p:sp>
      <p:sp>
        <p:nvSpPr>
          <p:cNvPr id="12"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68340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DBA2730-15D5-3FA9-2225-D0D08E9850C2}"/>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5927944C-952F-4F1D-972B-D532B339900F}"/>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BDDDD91-7FB1-4366-8443-002BDE00C16D}"/>
              </a:ext>
            </a:extLst>
          </p:cNvPr>
          <p:cNvSpPr>
            <a:spLocks noGrp="1"/>
          </p:cNvSpPr>
          <p:nvPr>
            <p:ph idx="1"/>
          </p:nvPr>
        </p:nvSpPr>
        <p:spPr>
          <a:xfrm>
            <a:off x="1024128" y="2084832"/>
            <a:ext cx="9720073" cy="4023360"/>
          </a:xfrm>
        </p:spPr>
        <p:txBody>
          <a:bodyPr>
            <a:noAutofit/>
          </a:bodyPr>
          <a:lstStyle/>
          <a:p>
            <a:pPr marL="0" indent="0">
              <a:lnSpc>
                <a:spcPct val="110000"/>
              </a:lnSpc>
              <a:buNone/>
            </a:pPr>
            <a:r>
              <a:rPr lang="en-US" altLang="zh-CN" sz="2000" dirty="0"/>
              <a:t>1.Which of the following characterizes forward contracts and swaps but not futures?</a:t>
            </a:r>
          </a:p>
          <a:p>
            <a:pPr marL="128016" lvl="1" indent="0">
              <a:lnSpc>
                <a:spcPct val="110000"/>
              </a:lnSpc>
              <a:buNone/>
            </a:pPr>
            <a:r>
              <a:rPr lang="en-US" altLang="zh-CN" sz="2000" b="1" dirty="0"/>
              <a:t>A They are customized.</a:t>
            </a:r>
          </a:p>
          <a:p>
            <a:pPr marL="128016" lvl="1" indent="0">
              <a:lnSpc>
                <a:spcPct val="110000"/>
              </a:lnSpc>
              <a:buNone/>
            </a:pPr>
            <a:r>
              <a:rPr lang="en-US" altLang="zh-CN" sz="2000" b="1" dirty="0"/>
              <a:t>B They are subject to daily price limits.</a:t>
            </a:r>
          </a:p>
          <a:p>
            <a:pPr marL="128016" lvl="1" indent="0">
              <a:lnSpc>
                <a:spcPct val="110000"/>
              </a:lnSpc>
              <a:buNone/>
            </a:pPr>
            <a:r>
              <a:rPr lang="en-US" altLang="zh-CN" sz="2000" b="1" dirty="0"/>
              <a:t>C Their payoffs are received on a daily basis.</a:t>
            </a:r>
          </a:p>
          <a:p>
            <a:pPr marL="0" indent="0">
              <a:lnSpc>
                <a:spcPct val="110000"/>
              </a:lnSpc>
              <a:buNone/>
            </a:pPr>
            <a:r>
              <a:rPr lang="en-US" altLang="zh-CN" sz="2000" dirty="0"/>
              <a:t>2.Which of the following distinguishes forwards from swaps?</a:t>
            </a:r>
          </a:p>
          <a:p>
            <a:pPr marL="128016" lvl="1" indent="0">
              <a:lnSpc>
                <a:spcPct val="110000"/>
              </a:lnSpc>
              <a:buNone/>
            </a:pPr>
            <a:r>
              <a:rPr lang="en-US" altLang="zh-CN" sz="2000" b="1" dirty="0"/>
              <a:t>A Forwards are OTC instruments, whereas swaps are exchange traded.</a:t>
            </a:r>
          </a:p>
          <a:p>
            <a:pPr marL="128016" lvl="1" indent="0">
              <a:lnSpc>
                <a:spcPct val="110000"/>
              </a:lnSpc>
              <a:buNone/>
            </a:pPr>
            <a:r>
              <a:rPr lang="en-US" altLang="zh-CN" sz="2000" b="1" dirty="0"/>
              <a:t>B Forwards are regulated as futures, whereas swaps are regulated as securities.</a:t>
            </a:r>
          </a:p>
          <a:p>
            <a:pPr marL="128016" lvl="1" indent="0">
              <a:lnSpc>
                <a:spcPct val="110000"/>
              </a:lnSpc>
              <a:buNone/>
            </a:pPr>
            <a:r>
              <a:rPr lang="en-US" altLang="zh-CN" sz="2000" b="1" dirty="0"/>
              <a:t>C Swaps have multiple payments, whereas forwards have only a single payment.</a:t>
            </a:r>
            <a:endParaRPr lang="en-US" sz="2000" b="1" dirty="0"/>
          </a:p>
        </p:txBody>
      </p:sp>
    </p:spTree>
    <p:extLst>
      <p:ext uri="{BB962C8B-B14F-4D97-AF65-F5344CB8AC3E}">
        <p14:creationId xmlns:p14="http://schemas.microsoft.com/office/powerpoint/2010/main" val="9147993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434D-2207-4E57-9A53-8F9F69B18CC5}"/>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F16FC0A-C0E2-48EF-B63B-C9398ED9253D}"/>
              </a:ext>
            </a:extLst>
          </p:cNvPr>
          <p:cNvGraphicFramePr>
            <a:graphicFrameLocks noGrp="1"/>
          </p:cNvGraphicFramePr>
          <p:nvPr>
            <p:ph idx="1"/>
            <p:extLst>
              <p:ext uri="{D42A27DB-BD31-4B8C-83A1-F6EECF244321}">
                <p14:modId xmlns:p14="http://schemas.microsoft.com/office/powerpoint/2010/main" val="29959668"/>
              </p:ext>
            </p:extLst>
          </p:nvPr>
        </p:nvGraphicFramePr>
        <p:xfrm>
          <a:off x="1023938" y="2285999"/>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276662">
                <a:tc>
                  <a:txBody>
                    <a:bodyPr/>
                    <a:lstStyle/>
                    <a:p>
                      <a:r>
                        <a:rPr lang="en-US" sz="1800" b="0" i="0" u="none" strike="noStrike" kern="1200" baseline="0" dirty="0">
                          <a:solidFill>
                            <a:schemeClr val="lt1"/>
                          </a:solidFill>
                          <a:latin typeface="+mn-lt"/>
                          <a:ea typeface="+mn-ea"/>
                          <a:cs typeface="+mn-cs"/>
                        </a:rPr>
                        <a:t>A. Fixed rate payer</a:t>
                      </a:r>
                      <a:endParaRPr lang="en-US" dirty="0"/>
                    </a:p>
                  </a:txBody>
                  <a:tcPr/>
                </a:tc>
                <a:extLst>
                  <a:ext uri="{0D108BD9-81ED-4DB2-BD59-A6C34878D82A}">
                    <a16:rowId xmlns:a16="http://schemas.microsoft.com/office/drawing/2014/main" val="3422270028"/>
                  </a:ext>
                </a:extLst>
              </a:tr>
              <a:tr h="1276662">
                <a:tc>
                  <a:txBody>
                    <a:bodyPr/>
                    <a:lstStyle/>
                    <a:p>
                      <a:r>
                        <a:rPr lang="en-US" sz="1800" b="0" i="0" u="none" strike="noStrike" kern="1200" baseline="0" dirty="0">
                          <a:solidFill>
                            <a:schemeClr val="dk1"/>
                          </a:solidFill>
                          <a:latin typeface="+mn-lt"/>
                          <a:ea typeface="+mn-ea"/>
                          <a:cs typeface="+mn-cs"/>
                        </a:rPr>
                        <a:t>B. Floating rate payer</a:t>
                      </a:r>
                      <a:endParaRPr lang="en-US" dirty="0"/>
                    </a:p>
                  </a:txBody>
                  <a:tcPr/>
                </a:tc>
                <a:extLst>
                  <a:ext uri="{0D108BD9-81ED-4DB2-BD59-A6C34878D82A}">
                    <a16:rowId xmlns:a16="http://schemas.microsoft.com/office/drawing/2014/main" val="3072557329"/>
                  </a:ext>
                </a:extLst>
              </a:tr>
              <a:tr h="1276662">
                <a:tc>
                  <a:txBody>
                    <a:bodyPr/>
                    <a:lstStyle/>
                    <a:p>
                      <a:r>
                        <a:rPr lang="en-US" sz="1800" b="0" i="0" u="none" strike="noStrike" kern="1200" baseline="0" dirty="0">
                          <a:solidFill>
                            <a:schemeClr val="dk1"/>
                          </a:solidFill>
                          <a:latin typeface="+mn-lt"/>
                          <a:ea typeface="+mn-ea"/>
                          <a:cs typeface="+mn-cs"/>
                        </a:rPr>
                        <a:t>C. Both a fixed rate payer and a floating rate payer</a:t>
                      </a:r>
                      <a:endParaRPr lang="en-US" dirty="0"/>
                    </a:p>
                  </a:txBody>
                  <a:tcPr/>
                </a:tc>
                <a:extLst>
                  <a:ext uri="{0D108BD9-81ED-4DB2-BD59-A6C34878D82A}">
                    <a16:rowId xmlns:a16="http://schemas.microsoft.com/office/drawing/2014/main" val="2747423687"/>
                  </a:ext>
                </a:extLst>
              </a:tr>
            </a:tbl>
          </a:graphicData>
        </a:graphic>
      </p:graphicFrame>
      <p:graphicFrame>
        <p:nvGraphicFramePr>
          <p:cNvPr id="5" name="Table 4">
            <a:extLst>
              <a:ext uri="{FF2B5EF4-FFF2-40B4-BE49-F238E27FC236}">
                <a16:creationId xmlns:a16="http://schemas.microsoft.com/office/drawing/2014/main" id="{F497600D-C91B-4C82-9B4B-0E6ABFEE5A21}"/>
              </a:ext>
            </a:extLst>
          </p:cNvPr>
          <p:cNvGraphicFramePr>
            <a:graphicFrameLocks noGrp="1"/>
          </p:cNvGraphicFramePr>
          <p:nvPr>
            <p:extLst>
              <p:ext uri="{D42A27DB-BD31-4B8C-83A1-F6EECF244321}">
                <p14:modId xmlns:p14="http://schemas.microsoft.com/office/powerpoint/2010/main" val="2109250070"/>
              </p:ext>
            </p:extLst>
          </p:nvPr>
        </p:nvGraphicFramePr>
        <p:xfrm>
          <a:off x="6300868" y="2285998"/>
          <a:ext cx="4306172" cy="3829986"/>
        </p:xfrm>
        <a:graphic>
          <a:graphicData uri="http://schemas.openxmlformats.org/drawingml/2006/table">
            <a:tbl>
              <a:tblPr firstRow="1" bandRow="1">
                <a:tableStyleId>{5C22544A-7EE6-4342-B048-85BDC9FD1C3A}</a:tableStyleId>
              </a:tblPr>
              <a:tblGrid>
                <a:gridCol w="4306172">
                  <a:extLst>
                    <a:ext uri="{9D8B030D-6E8A-4147-A177-3AD203B41FA5}">
                      <a16:colId xmlns:a16="http://schemas.microsoft.com/office/drawing/2014/main" val="3451042583"/>
                    </a:ext>
                  </a:extLst>
                </a:gridCol>
              </a:tblGrid>
              <a:tr h="1276662">
                <a:tc>
                  <a:txBody>
                    <a:bodyPr/>
                    <a:lstStyle/>
                    <a:p>
                      <a:r>
                        <a:rPr lang="en-US" sz="1800" b="0" i="0" u="none" strike="noStrike" kern="1200" baseline="0" dirty="0">
                          <a:solidFill>
                            <a:schemeClr val="lt1"/>
                          </a:solidFill>
                          <a:latin typeface="+mn-lt"/>
                          <a:ea typeface="+mn-ea"/>
                          <a:cs typeface="+mn-cs"/>
                        </a:rPr>
                        <a:t>1. Makes a payment each interest period</a:t>
                      </a:r>
                    </a:p>
                    <a:p>
                      <a:r>
                        <a:rPr lang="en-US" sz="1800" b="0" i="0" u="none" strike="noStrike" kern="1200" baseline="0" dirty="0">
                          <a:solidFill>
                            <a:schemeClr val="lt1"/>
                          </a:solidFill>
                          <a:latin typeface="+mn-lt"/>
                          <a:ea typeface="+mn-ea"/>
                          <a:cs typeface="+mn-cs"/>
                        </a:rPr>
                        <a:t>based on a market reference rate</a:t>
                      </a:r>
                      <a:endParaRPr lang="en-US" dirty="0"/>
                    </a:p>
                  </a:txBody>
                  <a:tcPr/>
                </a:tc>
                <a:extLst>
                  <a:ext uri="{0D108BD9-81ED-4DB2-BD59-A6C34878D82A}">
                    <a16:rowId xmlns:a16="http://schemas.microsoft.com/office/drawing/2014/main" val="2024888121"/>
                  </a:ext>
                </a:extLst>
              </a:tr>
              <a:tr h="1276662">
                <a:tc>
                  <a:txBody>
                    <a:bodyPr/>
                    <a:lstStyle/>
                    <a:p>
                      <a:r>
                        <a:rPr lang="en-US" sz="1800" b="0" i="0" u="none" strike="noStrike" kern="1200" baseline="0" dirty="0">
                          <a:solidFill>
                            <a:schemeClr val="dk1"/>
                          </a:solidFill>
                          <a:latin typeface="+mn-lt"/>
                          <a:ea typeface="+mn-ea"/>
                          <a:cs typeface="+mn-cs"/>
                        </a:rPr>
                        <a:t>2. May face a positive or a negative mark</a:t>
                      </a:r>
                    </a:p>
                    <a:p>
                      <a:r>
                        <a:rPr lang="en-US" sz="1800" b="0" i="0" u="none" strike="noStrike" kern="1200" baseline="0" dirty="0">
                          <a:solidFill>
                            <a:schemeClr val="dk1"/>
                          </a:solidFill>
                          <a:latin typeface="+mn-lt"/>
                          <a:ea typeface="+mn-ea"/>
                          <a:cs typeface="+mn-cs"/>
                        </a:rPr>
                        <a:t>to market over the life of an interest rate</a:t>
                      </a:r>
                    </a:p>
                    <a:p>
                      <a:r>
                        <a:rPr lang="en-US" sz="1800" b="0" i="0" u="none" strike="noStrike" kern="1200" baseline="0" dirty="0">
                          <a:solidFill>
                            <a:schemeClr val="dk1"/>
                          </a:solidFill>
                          <a:latin typeface="+mn-lt"/>
                          <a:ea typeface="+mn-ea"/>
                          <a:cs typeface="+mn-cs"/>
                        </a:rPr>
                        <a:t>swap contract</a:t>
                      </a:r>
                      <a:endParaRPr lang="en-US" dirty="0"/>
                    </a:p>
                  </a:txBody>
                  <a:tcPr/>
                </a:tc>
                <a:extLst>
                  <a:ext uri="{0D108BD9-81ED-4DB2-BD59-A6C34878D82A}">
                    <a16:rowId xmlns:a16="http://schemas.microsoft.com/office/drawing/2014/main" val="1627106040"/>
                  </a:ext>
                </a:extLst>
              </a:tr>
              <a:tr h="1276662">
                <a:tc>
                  <a:txBody>
                    <a:bodyPr/>
                    <a:lstStyle/>
                    <a:p>
                      <a:r>
                        <a:rPr lang="en-US" sz="1800" b="0" i="0" u="none" strike="noStrike" kern="1200" baseline="0" dirty="0">
                          <a:solidFill>
                            <a:schemeClr val="dk1"/>
                          </a:solidFill>
                          <a:latin typeface="+mn-lt"/>
                          <a:ea typeface="+mn-ea"/>
                          <a:cs typeface="+mn-cs"/>
                        </a:rPr>
                        <a:t>3. Receives a net payment on the swap</a:t>
                      </a:r>
                    </a:p>
                    <a:p>
                      <a:r>
                        <a:rPr lang="en-US" sz="1800" b="0" i="0" u="none" strike="noStrike" kern="1200" baseline="0" dirty="0">
                          <a:solidFill>
                            <a:schemeClr val="dk1"/>
                          </a:solidFill>
                          <a:latin typeface="+mn-lt"/>
                          <a:ea typeface="+mn-ea"/>
                          <a:cs typeface="+mn-cs"/>
                        </a:rPr>
                        <a:t>for any interest period for which the</a:t>
                      </a:r>
                    </a:p>
                    <a:p>
                      <a:r>
                        <a:rPr lang="en-US" sz="1800" b="0" i="0" u="none" strike="noStrike" kern="1200" baseline="0" dirty="0">
                          <a:solidFill>
                            <a:schemeClr val="dk1"/>
                          </a:solidFill>
                          <a:latin typeface="+mn-lt"/>
                          <a:ea typeface="+mn-ea"/>
                          <a:cs typeface="+mn-cs"/>
                        </a:rPr>
                        <a:t>market reference rate exceeds the fixed</a:t>
                      </a:r>
                    </a:p>
                    <a:p>
                      <a:r>
                        <a:rPr lang="en-US" sz="1800" b="0" i="0" u="none" strike="noStrike" kern="1200" baseline="0" dirty="0">
                          <a:solidFill>
                            <a:schemeClr val="dk1"/>
                          </a:solidFill>
                          <a:latin typeface="+mn-lt"/>
                          <a:ea typeface="+mn-ea"/>
                          <a:cs typeface="+mn-cs"/>
                        </a:rPr>
                        <a:t>rate</a:t>
                      </a:r>
                      <a:endParaRPr lang="en-US" dirty="0"/>
                    </a:p>
                  </a:txBody>
                  <a:tcPr/>
                </a:tc>
                <a:extLst>
                  <a:ext uri="{0D108BD9-81ED-4DB2-BD59-A6C34878D82A}">
                    <a16:rowId xmlns:a16="http://schemas.microsoft.com/office/drawing/2014/main" val="488331098"/>
                  </a:ext>
                </a:extLst>
              </a:tr>
            </a:tbl>
          </a:graphicData>
        </a:graphic>
      </p:graphicFrame>
    </p:spTree>
    <p:extLst>
      <p:ext uri="{BB962C8B-B14F-4D97-AF65-F5344CB8AC3E}">
        <p14:creationId xmlns:p14="http://schemas.microsoft.com/office/powerpoint/2010/main" val="3705253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dirty="0"/>
              <a:t>Option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u="sng" dirty="0">
                <a:solidFill>
                  <a:srgbClr val="FF0000"/>
                </a:solidFill>
              </a:rPr>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8CFF423D-47C9-A460-C76A-F2C095D40D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5998166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n placed on top of a signature line">
            <a:extLst>
              <a:ext uri="{FF2B5EF4-FFF2-40B4-BE49-F238E27FC236}">
                <a16:creationId xmlns:a16="http://schemas.microsoft.com/office/drawing/2014/main" id="{69C3D626-F9F6-782D-508D-78B09189F532}"/>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EB0AABE-1CAE-4EC1-80D9-3EEF9BF9A4EE}"/>
              </a:ext>
            </a:extLst>
          </p:cNvPr>
          <p:cNvSpPr>
            <a:spLocks noGrp="1"/>
          </p:cNvSpPr>
          <p:nvPr>
            <p:ph type="title"/>
          </p:nvPr>
        </p:nvSpPr>
        <p:spPr>
          <a:xfrm>
            <a:off x="1024128" y="585216"/>
            <a:ext cx="9720072" cy="1499616"/>
          </a:xfrm>
        </p:spPr>
        <p:txBody>
          <a:bodyPr>
            <a:normAutofit/>
          </a:bodyPr>
          <a:lstStyle/>
          <a:p>
            <a:r>
              <a:rPr lang="en-US" dirty="0"/>
              <a:t>Option Contracts</a:t>
            </a:r>
          </a:p>
        </p:txBody>
      </p:sp>
      <p:cxnSp>
        <p:nvCxnSpPr>
          <p:cNvPr id="14" name="Straight Connector 13">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54AB833-2490-4D77-B3B4-3A3044CE47B9}"/>
              </a:ext>
            </a:extLst>
          </p:cNvPr>
          <p:cNvSpPr>
            <a:spLocks noGrp="1"/>
          </p:cNvSpPr>
          <p:nvPr>
            <p:ph idx="1"/>
          </p:nvPr>
        </p:nvSpPr>
        <p:spPr>
          <a:xfrm>
            <a:off x="1024128" y="2286000"/>
            <a:ext cx="9720073" cy="4023360"/>
          </a:xfrm>
        </p:spPr>
        <p:txBody>
          <a:bodyPr>
            <a:normAutofit/>
          </a:bodyPr>
          <a:lstStyle/>
          <a:p>
            <a:r>
              <a:rPr lang="en-US" dirty="0"/>
              <a:t>Definition: An option is a derivative contract in which one party, </a:t>
            </a:r>
            <a:r>
              <a:rPr lang="en-US" dirty="0">
                <a:solidFill>
                  <a:srgbClr val="FF0000"/>
                </a:solidFill>
              </a:rPr>
              <a:t>the buyer</a:t>
            </a:r>
            <a:r>
              <a:rPr lang="en-US" dirty="0"/>
              <a:t>, pays a </a:t>
            </a:r>
            <a:r>
              <a:rPr lang="en-US" dirty="0">
                <a:solidFill>
                  <a:srgbClr val="FF0000"/>
                </a:solidFill>
              </a:rPr>
              <a:t>sum of money </a:t>
            </a:r>
            <a:r>
              <a:rPr lang="en-US" dirty="0"/>
              <a:t>to the other party, </a:t>
            </a:r>
            <a:r>
              <a:rPr lang="en-US" dirty="0">
                <a:solidFill>
                  <a:srgbClr val="FF0000"/>
                </a:solidFill>
              </a:rPr>
              <a:t>the seller </a:t>
            </a:r>
            <a:r>
              <a:rPr lang="en-US" dirty="0"/>
              <a:t>or writer, and receives the </a:t>
            </a:r>
            <a:r>
              <a:rPr lang="en-US" dirty="0">
                <a:solidFill>
                  <a:srgbClr val="FF0000"/>
                </a:solidFill>
              </a:rPr>
              <a:t>right</a:t>
            </a:r>
            <a:r>
              <a:rPr lang="en-US" dirty="0"/>
              <a:t> to either </a:t>
            </a:r>
            <a:r>
              <a:rPr lang="en-US" dirty="0">
                <a:solidFill>
                  <a:srgbClr val="FF0000"/>
                </a:solidFill>
              </a:rPr>
              <a:t>buy or sell </a:t>
            </a:r>
            <a:r>
              <a:rPr lang="en-US" dirty="0"/>
              <a:t>an underlying asset at a </a:t>
            </a:r>
            <a:r>
              <a:rPr lang="en-US" dirty="0">
                <a:solidFill>
                  <a:srgbClr val="FF0000"/>
                </a:solidFill>
              </a:rPr>
              <a:t>fixed price </a:t>
            </a:r>
            <a:r>
              <a:rPr lang="en-US" dirty="0"/>
              <a:t>either </a:t>
            </a:r>
            <a:r>
              <a:rPr lang="en-US" dirty="0">
                <a:solidFill>
                  <a:srgbClr val="FF0000"/>
                </a:solidFill>
              </a:rPr>
              <a:t>on a specific expiration date </a:t>
            </a:r>
            <a:r>
              <a:rPr lang="en-US" dirty="0"/>
              <a:t>or </a:t>
            </a:r>
            <a:r>
              <a:rPr lang="en-US" dirty="0">
                <a:solidFill>
                  <a:srgbClr val="FF0000"/>
                </a:solidFill>
              </a:rPr>
              <a:t>at any time prior to the expiration date</a:t>
            </a:r>
            <a:r>
              <a:rPr lang="en-US" dirty="0"/>
              <a:t>.</a:t>
            </a:r>
          </a:p>
        </p:txBody>
      </p:sp>
    </p:spTree>
    <p:extLst>
      <p:ext uri="{BB962C8B-B14F-4D97-AF65-F5344CB8AC3E}">
        <p14:creationId xmlns:p14="http://schemas.microsoft.com/office/powerpoint/2010/main" val="1082316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8" y="585216"/>
            <a:ext cx="6066818" cy="1499616"/>
          </a:xfrm>
        </p:spPr>
        <p:txBody>
          <a:bodyPr>
            <a:normAutofit/>
          </a:bodyPr>
          <a:lstStyle/>
          <a:p>
            <a:r>
              <a:rPr lang="en-US" sz="4000" dirty="0"/>
              <a:t>Forward</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6066818" cy="4023360"/>
          </a:xfrm>
        </p:spPr>
        <p:txBody>
          <a:bodyPr>
            <a:normAutofit/>
          </a:bodyPr>
          <a:lstStyle/>
          <a:p>
            <a:r>
              <a:rPr lang="en-US" sz="2400" dirty="0"/>
              <a:t>Forward commitments</a:t>
            </a:r>
          </a:p>
          <a:p>
            <a:pPr lvl="1"/>
            <a:r>
              <a:rPr lang="en-US" sz="2400" u="sng" dirty="0">
                <a:solidFill>
                  <a:srgbClr val="FF0000"/>
                </a:solidFill>
              </a:rPr>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5" name="Picture 4" descr="Pen placed on top of a signature line">
            <a:extLst>
              <a:ext uri="{FF2B5EF4-FFF2-40B4-BE49-F238E27FC236}">
                <a16:creationId xmlns:a16="http://schemas.microsoft.com/office/drawing/2014/main" id="{C247ABD0-07B4-FDB5-1EC8-A15EF5AA1893}"/>
              </a:ext>
            </a:extLst>
          </p:cNvPr>
          <p:cNvPicPr>
            <a:picLocks noChangeAspect="1"/>
          </p:cNvPicPr>
          <p:nvPr/>
        </p:nvPicPr>
        <p:blipFill rotWithShape="1">
          <a:blip r:embed="rId2"/>
          <a:srcRect l="52367" r="2473" b="-1"/>
          <a:stretch/>
        </p:blipFill>
        <p:spPr>
          <a:xfrm>
            <a:off x="7552266" y="10"/>
            <a:ext cx="4639733" cy="6857990"/>
          </a:xfrm>
          <a:prstGeom prst="rect">
            <a:avLst/>
          </a:prstGeom>
        </p:spPr>
      </p:pic>
    </p:spTree>
    <p:extLst>
      <p:ext uri="{BB962C8B-B14F-4D97-AF65-F5344CB8AC3E}">
        <p14:creationId xmlns:p14="http://schemas.microsoft.com/office/powerpoint/2010/main" val="22657877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E0117-21B6-4AAB-91F2-B9AD0BE3F9A4}"/>
              </a:ext>
            </a:extLst>
          </p:cNvPr>
          <p:cNvSpPr>
            <a:spLocks noGrp="1"/>
          </p:cNvSpPr>
          <p:nvPr>
            <p:ph type="title"/>
          </p:nvPr>
        </p:nvSpPr>
        <p:spPr/>
        <p:txBody>
          <a:bodyPr>
            <a:normAutofit/>
          </a:bodyPr>
          <a:lstStyle/>
          <a:p>
            <a:r>
              <a:rPr lang="en-US" sz="4000" dirty="0"/>
              <a:t>Option Contracts</a:t>
            </a:r>
            <a:br>
              <a:rPr lang="en-US" sz="4000" dirty="0"/>
            </a:br>
            <a:r>
              <a:rPr lang="en-US" sz="3600" dirty="0"/>
              <a:t>Call Option</a:t>
            </a:r>
          </a:p>
        </p:txBody>
      </p:sp>
      <p:sp>
        <p:nvSpPr>
          <p:cNvPr id="3" name="Content Placeholder 2">
            <a:extLst>
              <a:ext uri="{FF2B5EF4-FFF2-40B4-BE49-F238E27FC236}">
                <a16:creationId xmlns:a16="http://schemas.microsoft.com/office/drawing/2014/main" id="{6ED5F0F9-17F4-4F5B-809B-7C296C504F71}"/>
              </a:ext>
            </a:extLst>
          </p:cNvPr>
          <p:cNvSpPr>
            <a:spLocks noGrp="1"/>
          </p:cNvSpPr>
          <p:nvPr>
            <p:ph idx="1"/>
          </p:nvPr>
        </p:nvSpPr>
        <p:spPr>
          <a:xfrm>
            <a:off x="1024128" y="2157752"/>
            <a:ext cx="8596668" cy="4697411"/>
          </a:xfrm>
        </p:spPr>
        <p:txBody>
          <a:bodyPr>
            <a:normAutofit/>
          </a:bodyPr>
          <a:lstStyle/>
          <a:p>
            <a:r>
              <a:rPr lang="en-US">
                <a:solidFill>
                  <a:schemeClr val="tx1"/>
                </a:solidFill>
              </a:rPr>
              <a:t>L</a:t>
            </a:r>
            <a:r>
              <a:rPr lang="en-US" altLang="zh-CN">
                <a:solidFill>
                  <a:schemeClr val="tx1"/>
                </a:solidFill>
              </a:rPr>
              <a:t>ong</a:t>
            </a:r>
            <a:r>
              <a:rPr lang="zh-CN" altLang="en-US">
                <a:solidFill>
                  <a:schemeClr val="tx1"/>
                </a:solidFill>
              </a:rPr>
              <a:t>：花钱获得一个权力</a:t>
            </a:r>
            <a:endParaRPr lang="en-US" altLang="zh-CN">
              <a:solidFill>
                <a:schemeClr val="tx1"/>
              </a:solidFill>
            </a:endParaRPr>
          </a:p>
          <a:p>
            <a:r>
              <a:rPr lang="en-US">
                <a:solidFill>
                  <a:schemeClr val="tx1"/>
                </a:solidFill>
              </a:rPr>
              <a:t>S</a:t>
            </a:r>
            <a:r>
              <a:rPr lang="en-US" altLang="zh-CN">
                <a:solidFill>
                  <a:schemeClr val="tx1"/>
                </a:solidFill>
              </a:rPr>
              <a:t>hort</a:t>
            </a:r>
            <a:r>
              <a:rPr lang="zh-CN" altLang="en-US">
                <a:solidFill>
                  <a:schemeClr val="tx1"/>
                </a:solidFill>
              </a:rPr>
              <a:t>：收钱卖出一个权力</a:t>
            </a:r>
            <a:endParaRPr lang="en-US" altLang="zh-CN">
              <a:solidFill>
                <a:schemeClr val="tx1"/>
              </a:solidFill>
            </a:endParaRPr>
          </a:p>
          <a:p>
            <a:r>
              <a:rPr lang="en-US"/>
              <a:t>Call option: The right to buy an underlying.</a:t>
            </a:r>
            <a:endParaRPr lang="en-US">
              <a:solidFill>
                <a:schemeClr val="tx1"/>
              </a:solidFill>
            </a:endParaRPr>
          </a:p>
          <a:p>
            <a:r>
              <a:rPr lang="en-US"/>
              <a:t>Long</a:t>
            </a:r>
            <a:r>
              <a:rPr lang="zh-CN" altLang="en-US"/>
              <a:t> </a:t>
            </a:r>
            <a:r>
              <a:rPr lang="en-US" altLang="zh-CN" dirty="0"/>
              <a:t>call:</a:t>
            </a:r>
            <a:r>
              <a:rPr lang="zh-CN" altLang="en-US" dirty="0"/>
              <a:t>花钱（请老板吃饭）获得一个买资产（买可乐）的权力</a:t>
            </a:r>
            <a:endParaRPr lang="en-US" altLang="zh-CN" dirty="0"/>
          </a:p>
          <a:p>
            <a:r>
              <a:rPr lang="en-US" altLang="zh-CN" dirty="0"/>
              <a:t>Short call:</a:t>
            </a:r>
            <a:r>
              <a:rPr lang="zh-CN" altLang="en-US" dirty="0"/>
              <a:t>收钱（被请吃饭）卖出一个买资产（买可乐）的权力</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dirty="0"/>
          </a:p>
          <a:p>
            <a:endParaRPr lang="en-US" dirty="0"/>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933F02FE-A9E6-47F2-B6A1-7324813CFA40}"/>
              </a:ext>
            </a:extLst>
          </p:cNvPr>
          <p:cNvGraphicFramePr>
            <a:graphicFrameLocks noGrp="1"/>
          </p:cNvGraphicFramePr>
          <p:nvPr>
            <p:extLst>
              <p:ext uri="{D42A27DB-BD31-4B8C-83A1-F6EECF244321}">
                <p14:modId xmlns:p14="http://schemas.microsoft.com/office/powerpoint/2010/main" val="3181599324"/>
              </p:ext>
            </p:extLst>
          </p:nvPr>
        </p:nvGraphicFramePr>
        <p:xfrm>
          <a:off x="1125159" y="4768486"/>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234738448"/>
                    </a:ext>
                  </a:extLst>
                </a:gridCol>
                <a:gridCol w="2709333">
                  <a:extLst>
                    <a:ext uri="{9D8B030D-6E8A-4147-A177-3AD203B41FA5}">
                      <a16:colId xmlns:a16="http://schemas.microsoft.com/office/drawing/2014/main" val="3119975736"/>
                    </a:ext>
                  </a:extLst>
                </a:gridCol>
                <a:gridCol w="2709333">
                  <a:extLst>
                    <a:ext uri="{9D8B030D-6E8A-4147-A177-3AD203B41FA5}">
                      <a16:colId xmlns:a16="http://schemas.microsoft.com/office/drawing/2014/main" val="4057656665"/>
                    </a:ext>
                  </a:extLst>
                </a:gridCol>
              </a:tblGrid>
              <a:tr h="370840">
                <a:tc>
                  <a:txBody>
                    <a:bodyPr/>
                    <a:lstStyle/>
                    <a:p>
                      <a:endParaRPr lang="en-US" dirty="0"/>
                    </a:p>
                  </a:txBody>
                  <a:tcPr/>
                </a:tc>
                <a:tc>
                  <a:txBody>
                    <a:bodyPr/>
                    <a:lstStyle/>
                    <a:p>
                      <a:r>
                        <a:rPr lang="en-US"/>
                        <a:t>right</a:t>
                      </a:r>
                      <a:endParaRPr lang="en-US" dirty="0"/>
                    </a:p>
                  </a:txBody>
                  <a:tcPr/>
                </a:tc>
                <a:tc>
                  <a:txBody>
                    <a:bodyPr/>
                    <a:lstStyle/>
                    <a:p>
                      <a:r>
                        <a:rPr lang="en-US" altLang="zh-CN"/>
                        <a:t>obligation</a:t>
                      </a:r>
                      <a:endParaRPr lang="en-US" dirty="0"/>
                    </a:p>
                  </a:txBody>
                  <a:tcPr/>
                </a:tc>
                <a:extLst>
                  <a:ext uri="{0D108BD9-81ED-4DB2-BD59-A6C34878D82A}">
                    <a16:rowId xmlns:a16="http://schemas.microsoft.com/office/drawing/2014/main" val="2852345688"/>
                  </a:ext>
                </a:extLst>
              </a:tr>
              <a:tr h="370840">
                <a:tc>
                  <a:txBody>
                    <a:bodyPr/>
                    <a:lstStyle/>
                    <a:p>
                      <a:r>
                        <a:rPr lang="zh-CN" altLang="en-US"/>
                        <a:t>我</a:t>
                      </a:r>
                      <a:endParaRPr lang="en-US" dirty="0"/>
                    </a:p>
                  </a:txBody>
                  <a:tcPr/>
                </a:tc>
                <a:tc>
                  <a:txBody>
                    <a:bodyPr/>
                    <a:lstStyle/>
                    <a:p>
                      <a:r>
                        <a:rPr lang="en-US" altLang="zh-CN">
                          <a:solidFill>
                            <a:srgbClr val="FF0000"/>
                          </a:solidFill>
                        </a:rPr>
                        <a:t>long call</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1662723549"/>
                  </a:ext>
                </a:extLst>
              </a:tr>
              <a:tr h="370840">
                <a:tc>
                  <a:txBody>
                    <a:bodyPr/>
                    <a:lstStyle/>
                    <a:p>
                      <a:r>
                        <a:rPr lang="zh-CN" altLang="en-US"/>
                        <a:t>杂货店老板</a:t>
                      </a:r>
                      <a:endParaRPr lang="en-US" dirty="0"/>
                    </a:p>
                  </a:txBody>
                  <a:tcPr/>
                </a:tc>
                <a:tc>
                  <a:txBody>
                    <a:bodyPr/>
                    <a:lstStyle/>
                    <a:p>
                      <a:endParaRPr lang="en-US" dirty="0"/>
                    </a:p>
                  </a:txBody>
                  <a:tcPr/>
                </a:tc>
                <a:tc>
                  <a:txBody>
                    <a:bodyPr/>
                    <a:lstStyle/>
                    <a:p>
                      <a:r>
                        <a:rPr lang="en-US" altLang="zh-CN">
                          <a:solidFill>
                            <a:srgbClr val="FF0000"/>
                          </a:solidFill>
                        </a:rPr>
                        <a:t>short call</a:t>
                      </a:r>
                      <a:endParaRPr lang="en-US" dirty="0">
                        <a:solidFill>
                          <a:srgbClr val="FF0000"/>
                        </a:solidFill>
                      </a:endParaRPr>
                    </a:p>
                  </a:txBody>
                  <a:tcPr/>
                </a:tc>
                <a:extLst>
                  <a:ext uri="{0D108BD9-81ED-4DB2-BD59-A6C34878D82A}">
                    <a16:rowId xmlns:a16="http://schemas.microsoft.com/office/drawing/2014/main" val="2321793302"/>
                  </a:ext>
                </a:extLst>
              </a:tr>
            </a:tbl>
          </a:graphicData>
        </a:graphic>
      </p:graphicFrame>
    </p:spTree>
    <p:extLst>
      <p:ext uri="{BB962C8B-B14F-4D97-AF65-F5344CB8AC3E}">
        <p14:creationId xmlns:p14="http://schemas.microsoft.com/office/powerpoint/2010/main" val="9454445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45249-804E-40A9-B182-EE205CCFE621}"/>
              </a:ext>
            </a:extLst>
          </p:cNvPr>
          <p:cNvSpPr>
            <a:spLocks noGrp="1"/>
          </p:cNvSpPr>
          <p:nvPr>
            <p:ph type="title"/>
          </p:nvPr>
        </p:nvSpPr>
        <p:spPr>
          <a:xfrm>
            <a:off x="1024128" y="585216"/>
            <a:ext cx="8018272" cy="1499616"/>
          </a:xfrm>
        </p:spPr>
        <p:txBody>
          <a:bodyPr>
            <a:normAutofit/>
          </a:bodyPr>
          <a:lstStyle/>
          <a:p>
            <a:r>
              <a:rPr lang="en-US" dirty="0"/>
              <a:t>Option Contracts</a:t>
            </a:r>
            <a:br>
              <a:rPr lang="en-US" dirty="0"/>
            </a:br>
            <a:r>
              <a:rPr lang="en-US" dirty="0"/>
              <a:t>Call Option</a:t>
            </a:r>
          </a:p>
        </p:txBody>
      </p:sp>
      <p:sp>
        <p:nvSpPr>
          <p:cNvPr id="3" name="Content Placeholder 2">
            <a:extLst>
              <a:ext uri="{FF2B5EF4-FFF2-40B4-BE49-F238E27FC236}">
                <a16:creationId xmlns:a16="http://schemas.microsoft.com/office/drawing/2014/main" id="{2A32DE60-7EEE-4649-A300-BA5765ED84DE}"/>
              </a:ext>
            </a:extLst>
          </p:cNvPr>
          <p:cNvSpPr>
            <a:spLocks noGrp="1"/>
          </p:cNvSpPr>
          <p:nvPr>
            <p:ph idx="1"/>
          </p:nvPr>
        </p:nvSpPr>
        <p:spPr>
          <a:xfrm>
            <a:off x="1024128" y="2286000"/>
            <a:ext cx="8018271" cy="4023360"/>
          </a:xfrm>
        </p:spPr>
        <p:txBody>
          <a:bodyPr>
            <a:normAutofit/>
          </a:bodyPr>
          <a:lstStyle/>
          <a:p>
            <a:r>
              <a:rPr lang="en-US" altLang="zh-CN" dirty="0"/>
              <a:t>The right to exercise in the future has a value that is paid upfront to the option seller in the form of an </a:t>
            </a:r>
            <a:r>
              <a:rPr lang="en-US" altLang="zh-CN" dirty="0">
                <a:solidFill>
                  <a:srgbClr val="FF0000"/>
                </a:solidFill>
              </a:rPr>
              <a:t>option premium</a:t>
            </a:r>
            <a:r>
              <a:rPr lang="en-US" altLang="zh-CN" dirty="0"/>
              <a:t>.</a:t>
            </a:r>
          </a:p>
          <a:p>
            <a:r>
              <a:rPr lang="en-US" altLang="zh-CN" dirty="0"/>
              <a:t>The pre-agreed execution price is called the </a:t>
            </a:r>
            <a:r>
              <a:rPr lang="en-US" altLang="zh-CN" dirty="0">
                <a:solidFill>
                  <a:srgbClr val="FF0000"/>
                </a:solidFill>
              </a:rPr>
              <a:t>exercise price </a:t>
            </a:r>
            <a:r>
              <a:rPr lang="en-US" altLang="zh-CN" dirty="0"/>
              <a:t>(or strike price).</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3093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000CD-254A-4A31-8871-51870AC43C86}"/>
              </a:ext>
            </a:extLst>
          </p:cNvPr>
          <p:cNvSpPr>
            <a:spLocks noGrp="1"/>
          </p:cNvSpPr>
          <p:nvPr>
            <p:ph type="title"/>
          </p:nvPr>
        </p:nvSpPr>
        <p:spPr/>
        <p:txBody>
          <a:bodyPr>
            <a:normAutofit/>
          </a:bodyPr>
          <a:lstStyle/>
          <a:p>
            <a:r>
              <a:rPr lang="en-US" sz="4000" dirty="0"/>
              <a:t>Option Contracts</a:t>
            </a:r>
            <a:br>
              <a:rPr lang="en-US" dirty="0"/>
            </a:br>
            <a:r>
              <a:rPr lang="en-US" sz="3600" dirty="0"/>
              <a:t>Call Option</a:t>
            </a:r>
          </a:p>
        </p:txBody>
      </p:sp>
      <p:sp>
        <p:nvSpPr>
          <p:cNvPr id="3" name="Content Placeholder 2">
            <a:extLst>
              <a:ext uri="{FF2B5EF4-FFF2-40B4-BE49-F238E27FC236}">
                <a16:creationId xmlns:a16="http://schemas.microsoft.com/office/drawing/2014/main" id="{98371D75-5726-44FF-9C53-CF8BBD3F53D7}"/>
              </a:ext>
            </a:extLst>
          </p:cNvPr>
          <p:cNvSpPr>
            <a:spLocks noGrp="1"/>
          </p:cNvSpPr>
          <p:nvPr>
            <p:ph idx="1"/>
          </p:nvPr>
        </p:nvSpPr>
        <p:spPr/>
        <p:txBody>
          <a:bodyPr/>
          <a:lstStyle/>
          <a:p>
            <a:r>
              <a:rPr lang="en-US" altLang="zh-CN" dirty="0"/>
              <a:t>Payoff and profit of long call </a:t>
            </a:r>
          </a:p>
          <a:p>
            <a:endParaRPr lang="en-US" dirty="0"/>
          </a:p>
        </p:txBody>
      </p:sp>
      <p:pic>
        <p:nvPicPr>
          <p:cNvPr id="6" name="Picture 5">
            <a:extLst>
              <a:ext uri="{FF2B5EF4-FFF2-40B4-BE49-F238E27FC236}">
                <a16:creationId xmlns:a16="http://schemas.microsoft.com/office/drawing/2014/main" id="{BF3F25E8-80DA-4956-996C-365FE570C239}"/>
              </a:ext>
            </a:extLst>
          </p:cNvPr>
          <p:cNvPicPr>
            <a:picLocks noChangeAspect="1"/>
          </p:cNvPicPr>
          <p:nvPr/>
        </p:nvPicPr>
        <p:blipFill>
          <a:blip r:embed="rId2"/>
          <a:stretch>
            <a:fillRect/>
          </a:stretch>
        </p:blipFill>
        <p:spPr>
          <a:xfrm>
            <a:off x="1130617" y="2982277"/>
            <a:ext cx="3647123" cy="3134428"/>
          </a:xfrm>
          <a:prstGeom prst="rect">
            <a:avLst/>
          </a:prstGeom>
        </p:spPr>
      </p:pic>
    </p:spTree>
    <p:extLst>
      <p:ext uri="{BB962C8B-B14F-4D97-AF65-F5344CB8AC3E}">
        <p14:creationId xmlns:p14="http://schemas.microsoft.com/office/powerpoint/2010/main" val="29057306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E8B14E-6C89-44B2-997A-D533828A5927}"/>
              </a:ext>
            </a:extLst>
          </p:cNvPr>
          <p:cNvSpPr>
            <a:spLocks noGrp="1"/>
          </p:cNvSpPr>
          <p:nvPr>
            <p:ph type="title"/>
          </p:nvPr>
        </p:nvSpPr>
        <p:spPr>
          <a:xfrm>
            <a:off x="643468" y="643467"/>
            <a:ext cx="3415612" cy="5571066"/>
          </a:xfrm>
        </p:spPr>
        <p:txBody>
          <a:bodyPr>
            <a:normAutofit/>
          </a:bodyPr>
          <a:lstStyle/>
          <a:p>
            <a:r>
              <a:rPr lang="en-US" sz="4800" dirty="0">
                <a:solidFill>
                  <a:srgbClr val="FFFFFF"/>
                </a:solidFill>
              </a:rPr>
              <a:t>Option Contracts</a:t>
            </a:r>
            <a:br>
              <a:rPr lang="en-US" sz="4800" dirty="0">
                <a:solidFill>
                  <a:srgbClr val="FFFFFF"/>
                </a:solidFill>
              </a:rPr>
            </a:br>
            <a:r>
              <a:rPr lang="en-US" sz="4800" dirty="0">
                <a:solidFill>
                  <a:srgbClr val="FFFFFF"/>
                </a:solidFill>
              </a:rPr>
              <a:t>Call Option</a:t>
            </a:r>
          </a:p>
        </p:txBody>
      </p:sp>
      <p:graphicFrame>
        <p:nvGraphicFramePr>
          <p:cNvPr id="5" name="Content Placeholder 2">
            <a:extLst>
              <a:ext uri="{FF2B5EF4-FFF2-40B4-BE49-F238E27FC236}">
                <a16:creationId xmlns:a16="http://schemas.microsoft.com/office/drawing/2014/main" id="{C683B458-5C4E-2ED6-1CC7-9C31F85FDBD8}"/>
              </a:ext>
            </a:extLst>
          </p:cNvPr>
          <p:cNvGraphicFramePr>
            <a:graphicFrameLocks noGrp="1"/>
          </p:cNvGraphicFramePr>
          <p:nvPr>
            <p:ph idx="1"/>
            <p:extLst>
              <p:ext uri="{D42A27DB-BD31-4B8C-83A1-F6EECF244321}">
                <p14:modId xmlns:p14="http://schemas.microsoft.com/office/powerpoint/2010/main" val="3180967649"/>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81190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82D5C-0BCB-4204-880D-B8CFE7F77D6E}"/>
              </a:ext>
            </a:extLst>
          </p:cNvPr>
          <p:cNvSpPr>
            <a:spLocks noGrp="1"/>
          </p:cNvSpPr>
          <p:nvPr>
            <p:ph type="title"/>
          </p:nvPr>
        </p:nvSpPr>
        <p:spPr>
          <a:xfrm>
            <a:off x="1024128" y="585216"/>
            <a:ext cx="8018272" cy="1499616"/>
          </a:xfrm>
        </p:spPr>
        <p:txBody>
          <a:bodyPr>
            <a:normAutofit/>
          </a:bodyPr>
          <a:lstStyle/>
          <a:p>
            <a:r>
              <a:rPr lang="en-US" sz="4000" dirty="0"/>
              <a:t>Option Contracts</a:t>
            </a:r>
            <a:br>
              <a:rPr lang="en-US" sz="3500" dirty="0"/>
            </a:br>
            <a:r>
              <a:rPr lang="en-US" sz="3600" dirty="0"/>
              <a:t>Practices</a:t>
            </a:r>
            <a:br>
              <a:rPr lang="en-US" sz="3500" dirty="0"/>
            </a:br>
            <a:endParaRPr lang="en-US" sz="3500" dirty="0"/>
          </a:p>
        </p:txBody>
      </p:sp>
      <p:sp>
        <p:nvSpPr>
          <p:cNvPr id="3" name="Content Placeholder 2">
            <a:extLst>
              <a:ext uri="{FF2B5EF4-FFF2-40B4-BE49-F238E27FC236}">
                <a16:creationId xmlns:a16="http://schemas.microsoft.com/office/drawing/2014/main" id="{91D403FB-8075-4E19-B84A-D37BB626F210}"/>
              </a:ext>
            </a:extLst>
          </p:cNvPr>
          <p:cNvSpPr>
            <a:spLocks noGrp="1"/>
          </p:cNvSpPr>
          <p:nvPr>
            <p:ph idx="1"/>
          </p:nvPr>
        </p:nvSpPr>
        <p:spPr>
          <a:xfrm>
            <a:off x="1024128" y="2286000"/>
            <a:ext cx="8018271" cy="4023360"/>
          </a:xfrm>
        </p:spPr>
        <p:txBody>
          <a:bodyPr>
            <a:normAutofit/>
          </a:bodyPr>
          <a:lstStyle/>
          <a:p>
            <a:r>
              <a:rPr lang="en-US" sz="1900" err="1"/>
              <a:t>Hightest</a:t>
            </a:r>
            <a:r>
              <a:rPr lang="en-US" sz="1900"/>
              <a:t> Capital purchases a call option on the S&amp;P 500 Health Care Select</a:t>
            </a:r>
          </a:p>
          <a:p>
            <a:r>
              <a:rPr lang="en-US" sz="1900"/>
              <a:t>Sector Index (SIXV). This six-month exchange-traded option contract has a</a:t>
            </a:r>
          </a:p>
          <a:p>
            <a:r>
              <a:rPr lang="en-US" sz="1900"/>
              <a:t>size of 100 index units and an exercise price of $1,240 per unit versus the initial</a:t>
            </a:r>
          </a:p>
          <a:p>
            <a:r>
              <a:rPr lang="en-US" sz="1900"/>
              <a:t>SIXV spot price of $1,180.95. The option premium paid upfront is $24.85</a:t>
            </a:r>
          </a:p>
          <a:p>
            <a:r>
              <a:rPr lang="en-US" sz="1900"/>
              <a:t>per unit, or $2,485 (= $24.85 × 100). As the option nears maturity, a </a:t>
            </a:r>
            <a:r>
              <a:rPr lang="en-US" sz="1900" err="1"/>
              <a:t>Hightest</a:t>
            </a:r>
            <a:endParaRPr lang="en-US" sz="1900"/>
          </a:p>
          <a:p>
            <a:r>
              <a:rPr lang="en-US" sz="1900"/>
              <a:t>analyst is asked to determine the expected option payoff and profit per unit at</a:t>
            </a:r>
          </a:p>
          <a:p>
            <a:r>
              <a:rPr lang="en-US" sz="1900"/>
              <a:t>maturity under different scenarios for the SIXV spot price on the exercise date.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22506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7B157-A7EE-43FE-B45F-A21725C520BF}"/>
              </a:ext>
            </a:extLst>
          </p:cNvPr>
          <p:cNvSpPr>
            <a:spLocks noGrp="1"/>
          </p:cNvSpPr>
          <p:nvPr>
            <p:ph type="title"/>
          </p:nvPr>
        </p:nvSpPr>
        <p:spPr/>
        <p:txBody>
          <a:bodyPr/>
          <a:lstStyle/>
          <a:p>
            <a:r>
              <a:rPr lang="en-US" sz="4000" dirty="0"/>
              <a:t>Option Contracts</a:t>
            </a:r>
            <a:br>
              <a:rPr lang="en-US" sz="4800" dirty="0"/>
            </a:br>
            <a:r>
              <a:rPr lang="en-US" sz="3600" dirty="0"/>
              <a:t>Practices</a:t>
            </a:r>
          </a:p>
        </p:txBody>
      </p:sp>
      <p:graphicFrame>
        <p:nvGraphicFramePr>
          <p:cNvPr id="4" name="Content Placeholder 3">
            <a:extLst>
              <a:ext uri="{FF2B5EF4-FFF2-40B4-BE49-F238E27FC236}">
                <a16:creationId xmlns:a16="http://schemas.microsoft.com/office/drawing/2014/main" id="{B30019F8-B8AD-4343-8357-792E0AEC5080}"/>
              </a:ext>
            </a:extLst>
          </p:cNvPr>
          <p:cNvGraphicFramePr>
            <a:graphicFrameLocks noGrp="1"/>
          </p:cNvGraphicFramePr>
          <p:nvPr>
            <p:ph idx="1"/>
            <p:extLst>
              <p:ext uri="{D42A27DB-BD31-4B8C-83A1-F6EECF244321}">
                <p14:modId xmlns:p14="http://schemas.microsoft.com/office/powerpoint/2010/main" val="3055848450"/>
              </p:ext>
            </p:extLst>
          </p:nvPr>
        </p:nvGraphicFramePr>
        <p:xfrm>
          <a:off x="1023938" y="2286000"/>
          <a:ext cx="9720261" cy="111252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844232341"/>
                    </a:ext>
                  </a:extLst>
                </a:gridCol>
                <a:gridCol w="3240087">
                  <a:extLst>
                    <a:ext uri="{9D8B030D-6E8A-4147-A177-3AD203B41FA5}">
                      <a16:colId xmlns:a16="http://schemas.microsoft.com/office/drawing/2014/main" val="407559062"/>
                    </a:ext>
                  </a:extLst>
                </a:gridCol>
                <a:gridCol w="3240087">
                  <a:extLst>
                    <a:ext uri="{9D8B030D-6E8A-4147-A177-3AD203B41FA5}">
                      <a16:colId xmlns:a16="http://schemas.microsoft.com/office/drawing/2014/main" val="4068411485"/>
                    </a:ext>
                  </a:extLst>
                </a:gridCol>
              </a:tblGrid>
              <a:tr h="370840">
                <a:tc>
                  <a:txBody>
                    <a:bodyPr/>
                    <a:lstStyle/>
                    <a:p>
                      <a:r>
                        <a:rPr lang="en-US" dirty="0"/>
                        <a:t>S</a:t>
                      </a:r>
                      <a:r>
                        <a:rPr lang="en-US" baseline="-25000" dirty="0"/>
                        <a:t>T</a:t>
                      </a:r>
                    </a:p>
                  </a:txBody>
                  <a:tcPr/>
                </a:tc>
                <a:tc>
                  <a:txBody>
                    <a:bodyPr/>
                    <a:lstStyle/>
                    <a:p>
                      <a:r>
                        <a:rPr lang="en-US" dirty="0"/>
                        <a:t>payoff</a:t>
                      </a:r>
                    </a:p>
                  </a:txBody>
                  <a:tcPr/>
                </a:tc>
                <a:tc>
                  <a:txBody>
                    <a:bodyPr/>
                    <a:lstStyle/>
                    <a:p>
                      <a:r>
                        <a:rPr lang="en-US" dirty="0"/>
                        <a:t>profit</a:t>
                      </a:r>
                    </a:p>
                  </a:txBody>
                  <a:tcPr/>
                </a:tc>
                <a:extLst>
                  <a:ext uri="{0D108BD9-81ED-4DB2-BD59-A6C34878D82A}">
                    <a16:rowId xmlns:a16="http://schemas.microsoft.com/office/drawing/2014/main" val="892869043"/>
                  </a:ext>
                </a:extLst>
              </a:tr>
              <a:tr h="370840">
                <a:tc>
                  <a:txBody>
                    <a:bodyPr/>
                    <a:lstStyle/>
                    <a:p>
                      <a:r>
                        <a:rPr lang="en-US" dirty="0"/>
                        <a:t>1,260</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751860572"/>
                  </a:ext>
                </a:extLst>
              </a:tr>
              <a:tr h="370840">
                <a:tc>
                  <a:txBody>
                    <a:bodyPr/>
                    <a:lstStyle/>
                    <a:p>
                      <a:r>
                        <a:rPr lang="en-US" dirty="0"/>
                        <a:t>1,220</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92359416"/>
                  </a:ext>
                </a:extLst>
              </a:tr>
            </a:tbl>
          </a:graphicData>
        </a:graphic>
      </p:graphicFrame>
      <p:sp>
        <p:nvSpPr>
          <p:cNvPr id="5" name="TextBox 4">
            <a:extLst>
              <a:ext uri="{FF2B5EF4-FFF2-40B4-BE49-F238E27FC236}">
                <a16:creationId xmlns:a16="http://schemas.microsoft.com/office/drawing/2014/main" id="{B3F53A00-A4F1-4A6D-9EE9-9A2184468F4E}"/>
              </a:ext>
            </a:extLst>
          </p:cNvPr>
          <p:cNvSpPr txBox="1"/>
          <p:nvPr/>
        </p:nvSpPr>
        <p:spPr>
          <a:xfrm>
            <a:off x="1023938" y="3849839"/>
            <a:ext cx="10140287" cy="923330"/>
          </a:xfrm>
          <a:prstGeom prst="rect">
            <a:avLst/>
          </a:prstGeom>
          <a:noFill/>
        </p:spPr>
        <p:txBody>
          <a:bodyPr wrap="square" rtlCol="0">
            <a:spAutoFit/>
          </a:bodyPr>
          <a:lstStyle/>
          <a:p>
            <a:r>
              <a:rPr lang="en-US" dirty="0"/>
              <a:t>Calculate the SIXV spot price at maturity from Practices at which </a:t>
            </a:r>
            <a:r>
              <a:rPr lang="en-US" dirty="0" err="1"/>
              <a:t>Hightest</a:t>
            </a:r>
            <a:r>
              <a:rPr lang="en-US" dirty="0"/>
              <a:t> Capital will reach a breakeven point and earn zero profit.</a:t>
            </a:r>
          </a:p>
          <a:p>
            <a:endParaRPr lang="en-US" dirty="0"/>
          </a:p>
        </p:txBody>
      </p:sp>
    </p:spTree>
    <p:extLst>
      <p:ext uri="{BB962C8B-B14F-4D97-AF65-F5344CB8AC3E}">
        <p14:creationId xmlns:p14="http://schemas.microsoft.com/office/powerpoint/2010/main" val="2741000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8BBB8-F9A3-4D6E-A3A9-7A92326E9B62}"/>
              </a:ext>
            </a:extLst>
          </p:cNvPr>
          <p:cNvSpPr>
            <a:spLocks noGrp="1"/>
          </p:cNvSpPr>
          <p:nvPr>
            <p:ph type="title"/>
          </p:nvPr>
        </p:nvSpPr>
        <p:spPr/>
        <p:txBody>
          <a:bodyPr>
            <a:normAutofit/>
          </a:bodyPr>
          <a:lstStyle/>
          <a:p>
            <a:r>
              <a:rPr lang="en-US" sz="4000" dirty="0"/>
              <a:t>Option Contracts</a:t>
            </a:r>
            <a:br>
              <a:rPr lang="en-US" dirty="0"/>
            </a:br>
            <a:r>
              <a:rPr lang="en-US" sz="3600" dirty="0"/>
              <a:t>Put Option</a:t>
            </a:r>
          </a:p>
        </p:txBody>
      </p:sp>
      <p:sp>
        <p:nvSpPr>
          <p:cNvPr id="3" name="Content Placeholder 2">
            <a:extLst>
              <a:ext uri="{FF2B5EF4-FFF2-40B4-BE49-F238E27FC236}">
                <a16:creationId xmlns:a16="http://schemas.microsoft.com/office/drawing/2014/main" id="{D71F0363-BDC3-4332-9C11-2C458A5170A2}"/>
              </a:ext>
            </a:extLst>
          </p:cNvPr>
          <p:cNvSpPr>
            <a:spLocks noGrp="1"/>
          </p:cNvSpPr>
          <p:nvPr>
            <p:ph idx="1"/>
          </p:nvPr>
        </p:nvSpPr>
        <p:spPr/>
        <p:txBody>
          <a:bodyPr/>
          <a:lstStyle/>
          <a:p>
            <a:r>
              <a:rPr lang="en-US" dirty="0"/>
              <a:t>Long:</a:t>
            </a:r>
            <a:r>
              <a:rPr lang="zh-CN" altLang="en-US" dirty="0"/>
              <a:t>花钱获得一个权力</a:t>
            </a:r>
            <a:endParaRPr lang="en-US" altLang="zh-CN" dirty="0"/>
          </a:p>
          <a:p>
            <a:r>
              <a:rPr lang="en-US" dirty="0"/>
              <a:t>S</a:t>
            </a:r>
            <a:r>
              <a:rPr lang="en-US" altLang="zh-CN" dirty="0"/>
              <a:t>hort:</a:t>
            </a:r>
            <a:r>
              <a:rPr lang="zh-CN" altLang="en-US" dirty="0"/>
              <a:t>收钱卖出一个权力</a:t>
            </a:r>
            <a:endParaRPr lang="en-US" altLang="zh-CN" dirty="0"/>
          </a:p>
          <a:p>
            <a:r>
              <a:rPr lang="en-US" dirty="0"/>
              <a:t>Put option: The right to sell the underlying.</a:t>
            </a:r>
          </a:p>
          <a:p>
            <a:r>
              <a:rPr lang="en-US" dirty="0"/>
              <a:t>Long</a:t>
            </a:r>
            <a:r>
              <a:rPr lang="zh-CN" altLang="en-US" dirty="0"/>
              <a:t> </a:t>
            </a:r>
            <a:r>
              <a:rPr lang="en-US" altLang="zh-CN" dirty="0"/>
              <a:t>put:</a:t>
            </a:r>
            <a:r>
              <a:rPr lang="zh-CN" altLang="en-US" dirty="0"/>
              <a:t>花钱（喝酒）买入一个卖资产（卖可乐）的权力</a:t>
            </a:r>
            <a:endParaRPr lang="en-US" altLang="zh-CN" dirty="0"/>
          </a:p>
          <a:p>
            <a:r>
              <a:rPr lang="en-US" altLang="zh-CN" dirty="0"/>
              <a:t>Short put:</a:t>
            </a:r>
            <a:r>
              <a:rPr lang="zh-CN" altLang="en-US" dirty="0"/>
              <a:t>收钱（喝酒）卖出一个卖资产（卖可乐）的权力</a:t>
            </a:r>
            <a:endParaRPr lang="en-US" altLang="zh-CN" dirty="0"/>
          </a:p>
          <a:p>
            <a:endParaRPr lang="en-US" altLang="zh-CN" dirty="0"/>
          </a:p>
          <a:p>
            <a:endParaRPr lang="en-US" dirty="0"/>
          </a:p>
        </p:txBody>
      </p:sp>
      <p:graphicFrame>
        <p:nvGraphicFramePr>
          <p:cNvPr id="4" name="Table 3">
            <a:extLst>
              <a:ext uri="{FF2B5EF4-FFF2-40B4-BE49-F238E27FC236}">
                <a16:creationId xmlns:a16="http://schemas.microsoft.com/office/drawing/2014/main" id="{E14D4759-0B48-4A5F-B200-D37B3F27A0C4}"/>
              </a:ext>
            </a:extLst>
          </p:cNvPr>
          <p:cNvGraphicFramePr>
            <a:graphicFrameLocks noGrp="1"/>
          </p:cNvGraphicFramePr>
          <p:nvPr>
            <p:extLst>
              <p:ext uri="{D42A27DB-BD31-4B8C-83A1-F6EECF244321}">
                <p14:modId xmlns:p14="http://schemas.microsoft.com/office/powerpoint/2010/main" val="1235743854"/>
              </p:ext>
            </p:extLst>
          </p:nvPr>
        </p:nvGraphicFramePr>
        <p:xfrm>
          <a:off x="1024128" y="4802079"/>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858434007"/>
                    </a:ext>
                  </a:extLst>
                </a:gridCol>
                <a:gridCol w="2709333">
                  <a:extLst>
                    <a:ext uri="{9D8B030D-6E8A-4147-A177-3AD203B41FA5}">
                      <a16:colId xmlns:a16="http://schemas.microsoft.com/office/drawing/2014/main" val="3612377850"/>
                    </a:ext>
                  </a:extLst>
                </a:gridCol>
                <a:gridCol w="2709333">
                  <a:extLst>
                    <a:ext uri="{9D8B030D-6E8A-4147-A177-3AD203B41FA5}">
                      <a16:colId xmlns:a16="http://schemas.microsoft.com/office/drawing/2014/main" val="1828179243"/>
                    </a:ext>
                  </a:extLst>
                </a:gridCol>
              </a:tblGrid>
              <a:tr h="370840">
                <a:tc>
                  <a:txBody>
                    <a:bodyPr/>
                    <a:lstStyle/>
                    <a:p>
                      <a:endParaRPr lang="en-US" dirty="0"/>
                    </a:p>
                  </a:txBody>
                  <a:tcPr/>
                </a:tc>
                <a:tc>
                  <a:txBody>
                    <a:bodyPr/>
                    <a:lstStyle/>
                    <a:p>
                      <a:r>
                        <a:rPr lang="en-US" dirty="0"/>
                        <a:t>right</a:t>
                      </a:r>
                    </a:p>
                  </a:txBody>
                  <a:tcPr/>
                </a:tc>
                <a:tc>
                  <a:txBody>
                    <a:bodyPr/>
                    <a:lstStyle/>
                    <a:p>
                      <a:r>
                        <a:rPr lang="en-US" altLang="zh-CN" dirty="0"/>
                        <a:t>Obligation</a:t>
                      </a:r>
                      <a:endParaRPr lang="en-US" dirty="0"/>
                    </a:p>
                  </a:txBody>
                  <a:tcPr/>
                </a:tc>
                <a:extLst>
                  <a:ext uri="{0D108BD9-81ED-4DB2-BD59-A6C34878D82A}">
                    <a16:rowId xmlns:a16="http://schemas.microsoft.com/office/drawing/2014/main" val="1115694505"/>
                  </a:ext>
                </a:extLst>
              </a:tr>
              <a:tr h="370840">
                <a:tc>
                  <a:txBody>
                    <a:bodyPr/>
                    <a:lstStyle/>
                    <a:p>
                      <a:r>
                        <a:rPr lang="zh-CN" altLang="en-US" dirty="0"/>
                        <a:t>杂货店老板</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long put</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2485223073"/>
                  </a:ext>
                </a:extLst>
              </a:tr>
              <a:tr h="370840">
                <a:tc>
                  <a:txBody>
                    <a:bodyPr/>
                    <a:lstStyle/>
                    <a:p>
                      <a:r>
                        <a:rPr lang="zh-CN" altLang="en-US" dirty="0"/>
                        <a:t>小柏</a:t>
                      </a:r>
                      <a:endParaRPr lang="en-US" dirty="0"/>
                    </a:p>
                  </a:txBody>
                  <a:tcPr/>
                </a:tc>
                <a:tc>
                  <a:txBody>
                    <a:bodyPr/>
                    <a:lstStyle/>
                    <a:p>
                      <a:endParaRPr lang="en-US" dirty="0"/>
                    </a:p>
                  </a:txBody>
                  <a:tcPr/>
                </a:tc>
                <a:tc>
                  <a:txBody>
                    <a:bodyPr/>
                    <a:lstStyle/>
                    <a:p>
                      <a:r>
                        <a:rPr lang="en-US" dirty="0">
                          <a:solidFill>
                            <a:srgbClr val="FF0000"/>
                          </a:solidFill>
                        </a:rPr>
                        <a:t>short </a:t>
                      </a:r>
                      <a:r>
                        <a:rPr lang="en-US" altLang="zh-CN" dirty="0">
                          <a:solidFill>
                            <a:srgbClr val="FF0000"/>
                          </a:solidFill>
                        </a:rPr>
                        <a:t>put</a:t>
                      </a:r>
                      <a:endParaRPr lang="en-US" dirty="0">
                        <a:solidFill>
                          <a:srgbClr val="FF0000"/>
                        </a:solidFill>
                      </a:endParaRPr>
                    </a:p>
                  </a:txBody>
                  <a:tcPr/>
                </a:tc>
                <a:extLst>
                  <a:ext uri="{0D108BD9-81ED-4DB2-BD59-A6C34878D82A}">
                    <a16:rowId xmlns:a16="http://schemas.microsoft.com/office/drawing/2014/main" val="598343661"/>
                  </a:ext>
                </a:extLst>
              </a:tr>
            </a:tbl>
          </a:graphicData>
        </a:graphic>
      </p:graphicFrame>
    </p:spTree>
    <p:extLst>
      <p:ext uri="{BB962C8B-B14F-4D97-AF65-F5344CB8AC3E}">
        <p14:creationId xmlns:p14="http://schemas.microsoft.com/office/powerpoint/2010/main" val="35293682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DD3CE-5D99-492F-A653-6E09D2CF90F4}"/>
              </a:ext>
            </a:extLst>
          </p:cNvPr>
          <p:cNvSpPr>
            <a:spLocks noGrp="1"/>
          </p:cNvSpPr>
          <p:nvPr>
            <p:ph type="title"/>
          </p:nvPr>
        </p:nvSpPr>
        <p:spPr/>
        <p:txBody>
          <a:bodyPr>
            <a:normAutofit/>
          </a:bodyPr>
          <a:lstStyle/>
          <a:p>
            <a:r>
              <a:rPr lang="en-US" sz="4000" dirty="0"/>
              <a:t>Option Contracts</a:t>
            </a:r>
            <a:br>
              <a:rPr lang="en-US" sz="4000" dirty="0"/>
            </a:br>
            <a:r>
              <a:rPr lang="en-US" sz="3600" dirty="0"/>
              <a:t>Put Option</a:t>
            </a:r>
          </a:p>
        </p:txBody>
      </p:sp>
      <p:sp>
        <p:nvSpPr>
          <p:cNvPr id="3" name="Content Placeholder 2">
            <a:extLst>
              <a:ext uri="{FF2B5EF4-FFF2-40B4-BE49-F238E27FC236}">
                <a16:creationId xmlns:a16="http://schemas.microsoft.com/office/drawing/2014/main" id="{FB6E5810-2BA6-477A-9AD6-7D888364941C}"/>
              </a:ext>
            </a:extLst>
          </p:cNvPr>
          <p:cNvSpPr>
            <a:spLocks noGrp="1"/>
          </p:cNvSpPr>
          <p:nvPr>
            <p:ph idx="1"/>
          </p:nvPr>
        </p:nvSpPr>
        <p:spPr/>
        <p:txBody>
          <a:bodyPr/>
          <a:lstStyle/>
          <a:p>
            <a:r>
              <a:rPr lang="en-US" altLang="zh-CN" dirty="0"/>
              <a:t>Payoff and profit of long put </a:t>
            </a:r>
          </a:p>
          <a:p>
            <a:endParaRPr lang="en-US" dirty="0"/>
          </a:p>
        </p:txBody>
      </p:sp>
      <p:pic>
        <p:nvPicPr>
          <p:cNvPr id="6" name="Picture 5">
            <a:extLst>
              <a:ext uri="{FF2B5EF4-FFF2-40B4-BE49-F238E27FC236}">
                <a16:creationId xmlns:a16="http://schemas.microsoft.com/office/drawing/2014/main" id="{ECA5FCDE-4DD1-4B05-9A99-59D9EEAA6AE2}"/>
              </a:ext>
            </a:extLst>
          </p:cNvPr>
          <p:cNvPicPr>
            <a:picLocks noChangeAspect="1"/>
          </p:cNvPicPr>
          <p:nvPr/>
        </p:nvPicPr>
        <p:blipFill>
          <a:blip r:embed="rId2"/>
          <a:stretch>
            <a:fillRect/>
          </a:stretch>
        </p:blipFill>
        <p:spPr>
          <a:xfrm>
            <a:off x="1127367" y="2925404"/>
            <a:ext cx="4609756" cy="3693910"/>
          </a:xfrm>
          <a:prstGeom prst="rect">
            <a:avLst/>
          </a:prstGeom>
        </p:spPr>
      </p:pic>
    </p:spTree>
    <p:extLst>
      <p:ext uri="{BB962C8B-B14F-4D97-AF65-F5344CB8AC3E}">
        <p14:creationId xmlns:p14="http://schemas.microsoft.com/office/powerpoint/2010/main" val="2597609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FC705B-800B-405C-AEEB-F97882457E8D}"/>
              </a:ext>
            </a:extLst>
          </p:cNvPr>
          <p:cNvSpPr>
            <a:spLocks noGrp="1"/>
          </p:cNvSpPr>
          <p:nvPr>
            <p:ph type="title"/>
          </p:nvPr>
        </p:nvSpPr>
        <p:spPr>
          <a:xfrm>
            <a:off x="643468" y="643467"/>
            <a:ext cx="3415612" cy="5571066"/>
          </a:xfrm>
        </p:spPr>
        <p:txBody>
          <a:bodyPr>
            <a:normAutofit/>
          </a:bodyPr>
          <a:lstStyle/>
          <a:p>
            <a:r>
              <a:rPr lang="en-US" sz="4400" dirty="0">
                <a:solidFill>
                  <a:srgbClr val="FFFFFF"/>
                </a:solidFill>
              </a:rPr>
              <a:t>Option Contracts</a:t>
            </a:r>
            <a:br>
              <a:rPr lang="en-US" sz="4400" dirty="0">
                <a:solidFill>
                  <a:srgbClr val="FFFFFF"/>
                </a:solidFill>
              </a:rPr>
            </a:br>
            <a:r>
              <a:rPr lang="en-US" sz="4400" dirty="0">
                <a:solidFill>
                  <a:srgbClr val="FFFFFF"/>
                </a:solidFill>
              </a:rPr>
              <a:t>Put Option</a:t>
            </a:r>
          </a:p>
        </p:txBody>
      </p:sp>
      <p:graphicFrame>
        <p:nvGraphicFramePr>
          <p:cNvPr id="5" name="Content Placeholder 2">
            <a:extLst>
              <a:ext uri="{FF2B5EF4-FFF2-40B4-BE49-F238E27FC236}">
                <a16:creationId xmlns:a16="http://schemas.microsoft.com/office/drawing/2014/main" id="{C20775F7-AB4C-B002-1170-982E9B382E26}"/>
              </a:ext>
            </a:extLst>
          </p:cNvPr>
          <p:cNvGraphicFramePr>
            <a:graphicFrameLocks noGrp="1"/>
          </p:cNvGraphicFramePr>
          <p:nvPr>
            <p:ph idx="1"/>
            <p:extLst>
              <p:ext uri="{D42A27DB-BD31-4B8C-83A1-F6EECF244321}">
                <p14:modId xmlns:p14="http://schemas.microsoft.com/office/powerpoint/2010/main" val="101708093"/>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67714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F3AE9-B402-437D-BDF5-E4639C896F9C}"/>
              </a:ext>
            </a:extLst>
          </p:cNvPr>
          <p:cNvSpPr>
            <a:spLocks noGrp="1"/>
          </p:cNvSpPr>
          <p:nvPr>
            <p:ph type="title"/>
          </p:nvPr>
        </p:nvSpPr>
        <p:spPr>
          <a:xfrm>
            <a:off x="1024128" y="585216"/>
            <a:ext cx="8018272" cy="1499616"/>
          </a:xfrm>
        </p:spPr>
        <p:txBody>
          <a:bodyPr>
            <a:normAutofit/>
          </a:bodyPr>
          <a:lstStyle/>
          <a:p>
            <a:r>
              <a:rPr lang="en-US"/>
              <a:t>Option Contracts</a:t>
            </a:r>
          </a:p>
        </p:txBody>
      </p:sp>
      <p:sp>
        <p:nvSpPr>
          <p:cNvPr id="3" name="Content Placeholder 2">
            <a:extLst>
              <a:ext uri="{FF2B5EF4-FFF2-40B4-BE49-F238E27FC236}">
                <a16:creationId xmlns:a16="http://schemas.microsoft.com/office/drawing/2014/main" id="{1F30AE57-E073-412E-AA42-A9ED1E7418BE}"/>
              </a:ext>
            </a:extLst>
          </p:cNvPr>
          <p:cNvSpPr>
            <a:spLocks noGrp="1"/>
          </p:cNvSpPr>
          <p:nvPr>
            <p:ph idx="1"/>
          </p:nvPr>
        </p:nvSpPr>
        <p:spPr>
          <a:xfrm>
            <a:off x="1024128" y="2286000"/>
            <a:ext cx="8018271" cy="4023360"/>
          </a:xfrm>
        </p:spPr>
        <p:txBody>
          <a:bodyPr>
            <a:normAutofit/>
          </a:bodyPr>
          <a:lstStyle/>
          <a:p>
            <a:r>
              <a:rPr lang="en-US" altLang="zh-CN" dirty="0"/>
              <a:t>Characteristics</a:t>
            </a:r>
            <a:r>
              <a:rPr lang="zh-CN" altLang="en-US" dirty="0"/>
              <a:t>：</a:t>
            </a:r>
            <a:endParaRPr lang="en-US" dirty="0"/>
          </a:p>
          <a:p>
            <a:pPr lvl="1"/>
            <a:r>
              <a:rPr lang="en-US" dirty="0"/>
              <a:t>Options that can be exercised early are referred to as </a:t>
            </a:r>
            <a:r>
              <a:rPr lang="en-US" dirty="0">
                <a:solidFill>
                  <a:srgbClr val="FF0000"/>
                </a:solidFill>
              </a:rPr>
              <a:t>American- style</a:t>
            </a:r>
            <a:r>
              <a:rPr lang="en-US" dirty="0"/>
              <a:t>.</a:t>
            </a:r>
          </a:p>
          <a:p>
            <a:pPr lvl="1"/>
            <a:r>
              <a:rPr lang="en-US" dirty="0"/>
              <a:t>Options that can be exercised only at expiration are referred to as </a:t>
            </a:r>
            <a:r>
              <a:rPr lang="en-US" dirty="0">
                <a:solidFill>
                  <a:srgbClr val="FF0000"/>
                </a:solidFill>
              </a:rPr>
              <a:t>European- style</a:t>
            </a:r>
            <a:r>
              <a:rPr lang="en-US" dirty="0"/>
              <a:t>.</a:t>
            </a:r>
          </a:p>
          <a:p>
            <a:pPr lvl="1"/>
            <a:r>
              <a:rPr lang="en-US" dirty="0"/>
              <a:t>Thus, </a:t>
            </a:r>
            <a:r>
              <a:rPr lang="en-US" dirty="0">
                <a:solidFill>
                  <a:srgbClr val="FF0000"/>
                </a:solidFill>
              </a:rPr>
              <a:t>only the short can default</a:t>
            </a:r>
            <a:r>
              <a:rPr lang="en-US" dirty="0"/>
              <a:t>, which would occur if the long exercises the option and the short fails to do what it is supposed to do.</a:t>
            </a:r>
          </a:p>
          <a:p>
            <a:pPr lvl="1"/>
            <a:r>
              <a:rPr lang="en-US" altLang="zh-CN" dirty="0"/>
              <a:t>This asymmetric payoff profile is a common feature of contingent claims, which are sometimes referred to as </a:t>
            </a:r>
            <a:r>
              <a:rPr lang="en-US" altLang="zh-CN" dirty="0">
                <a:solidFill>
                  <a:srgbClr val="FF0000"/>
                </a:solidFill>
              </a:rPr>
              <a:t>non-linear derivatives</a:t>
            </a:r>
            <a:r>
              <a:rPr lang="en-US" altLang="zh-CN" dirty="0"/>
              <a:t>.</a:t>
            </a:r>
          </a:p>
          <a:p>
            <a:pPr lvl="1"/>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287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6AB55-2B32-43BD-88B1-F3CA049E0A6F}"/>
              </a:ext>
            </a:extLst>
          </p:cNvPr>
          <p:cNvSpPr>
            <a:spLocks noGrp="1"/>
          </p:cNvSpPr>
          <p:nvPr>
            <p:ph type="title"/>
          </p:nvPr>
        </p:nvSpPr>
        <p:spPr/>
        <p:txBody>
          <a:bodyPr>
            <a:normAutofit/>
          </a:bodyPr>
          <a:lstStyle/>
          <a:p>
            <a:r>
              <a:rPr lang="en-US" sz="4800" dirty="0"/>
              <a:t>Forward</a:t>
            </a:r>
            <a:endParaRPr lang="en-US" dirty="0"/>
          </a:p>
        </p:txBody>
      </p:sp>
      <p:graphicFrame>
        <p:nvGraphicFramePr>
          <p:cNvPr id="60" name="Content Placeholder 2">
            <a:extLst>
              <a:ext uri="{FF2B5EF4-FFF2-40B4-BE49-F238E27FC236}">
                <a16:creationId xmlns:a16="http://schemas.microsoft.com/office/drawing/2014/main" id="{2949CBFA-9B51-626E-146A-B7F54DBA6FFE}"/>
              </a:ext>
            </a:extLst>
          </p:cNvPr>
          <p:cNvGraphicFramePr>
            <a:graphicFrameLocks noGrp="1"/>
          </p:cNvGraphicFramePr>
          <p:nvPr>
            <p:ph idx="1"/>
            <p:extLst>
              <p:ext uri="{D42A27DB-BD31-4B8C-83A1-F6EECF244321}">
                <p14:modId xmlns:p14="http://schemas.microsoft.com/office/powerpoint/2010/main" val="1342565643"/>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58" name="墨迹 57">
                <a:extLst>
                  <a:ext uri="{FF2B5EF4-FFF2-40B4-BE49-F238E27FC236}">
                    <a16:creationId xmlns:a16="http://schemas.microsoft.com/office/drawing/2014/main" id="{A9848367-A01E-104D-ACBD-B3A44642FC1D}"/>
                  </a:ext>
                </a:extLst>
              </p14:cNvPr>
              <p14:cNvContentPartPr/>
              <p14:nvPr/>
            </p14:nvContentPartPr>
            <p14:xfrm>
              <a:off x="8401676" y="4176192"/>
              <a:ext cx="360" cy="360"/>
            </p14:xfrm>
          </p:contentPart>
        </mc:Choice>
        <mc:Fallback xmlns="">
          <p:pic>
            <p:nvPicPr>
              <p:cNvPr id="58" name="墨迹 57">
                <a:extLst>
                  <a:ext uri="{FF2B5EF4-FFF2-40B4-BE49-F238E27FC236}">
                    <a16:creationId xmlns:a16="http://schemas.microsoft.com/office/drawing/2014/main" id="{A9848367-A01E-104D-ACBD-B3A44642FC1D}"/>
                  </a:ext>
                </a:extLst>
              </p:cNvPr>
              <p:cNvPicPr/>
              <p:nvPr/>
            </p:nvPicPr>
            <p:blipFill>
              <a:blip r:embed="rId27"/>
              <a:stretch>
                <a:fillRect/>
              </a:stretch>
            </p:blipFill>
            <p:spPr>
              <a:xfrm>
                <a:off x="8386196" y="4160712"/>
                <a:ext cx="30960" cy="30960"/>
              </a:xfrm>
              <a:prstGeom prst="rect">
                <a:avLst/>
              </a:prstGeom>
            </p:spPr>
          </p:pic>
        </mc:Fallback>
      </mc:AlternateContent>
    </p:spTree>
    <p:extLst>
      <p:ext uri="{BB962C8B-B14F-4D97-AF65-F5344CB8AC3E}">
        <p14:creationId xmlns:p14="http://schemas.microsoft.com/office/powerpoint/2010/main" val="34921512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E9BE4-C7F7-452C-ABE5-C37933D9A1CD}"/>
              </a:ext>
            </a:extLst>
          </p:cNvPr>
          <p:cNvSpPr>
            <a:spLocks noGrp="1"/>
          </p:cNvSpPr>
          <p:nvPr>
            <p:ph type="title"/>
          </p:nvPr>
        </p:nvSpPr>
        <p:spPr/>
        <p:txBody>
          <a:bodyPr>
            <a:normAutofit/>
          </a:bodyPr>
          <a:lstStyle/>
          <a:p>
            <a:r>
              <a:rPr lang="en-US" sz="4000" dirty="0"/>
              <a:t>Option Contracts</a:t>
            </a:r>
          </a:p>
        </p:txBody>
      </p:sp>
      <p:graphicFrame>
        <p:nvGraphicFramePr>
          <p:cNvPr id="4" name="Content Placeholder 3">
            <a:extLst>
              <a:ext uri="{FF2B5EF4-FFF2-40B4-BE49-F238E27FC236}">
                <a16:creationId xmlns:a16="http://schemas.microsoft.com/office/drawing/2014/main" id="{DA421B02-5890-4A13-94BE-F6CCBE3BDBA4}"/>
              </a:ext>
            </a:extLst>
          </p:cNvPr>
          <p:cNvGraphicFramePr>
            <a:graphicFrameLocks noGrp="1"/>
          </p:cNvGraphicFramePr>
          <p:nvPr>
            <p:ph idx="1"/>
            <p:extLst>
              <p:ext uri="{D42A27DB-BD31-4B8C-83A1-F6EECF244321}">
                <p14:modId xmlns:p14="http://schemas.microsoft.com/office/powerpoint/2010/main" val="1618514112"/>
              </p:ext>
            </p:extLst>
          </p:nvPr>
        </p:nvGraphicFramePr>
        <p:xfrm>
          <a:off x="1023938" y="2286000"/>
          <a:ext cx="9720264" cy="1112520"/>
        </p:xfrm>
        <a:graphic>
          <a:graphicData uri="http://schemas.openxmlformats.org/drawingml/2006/table">
            <a:tbl>
              <a:tblPr firstRow="1" bandRow="1">
                <a:tableStyleId>{5C22544A-7EE6-4342-B048-85BDC9FD1C3A}</a:tableStyleId>
              </a:tblPr>
              <a:tblGrid>
                <a:gridCol w="2430066">
                  <a:extLst>
                    <a:ext uri="{9D8B030D-6E8A-4147-A177-3AD203B41FA5}">
                      <a16:colId xmlns:a16="http://schemas.microsoft.com/office/drawing/2014/main" val="3387439509"/>
                    </a:ext>
                  </a:extLst>
                </a:gridCol>
                <a:gridCol w="2430066">
                  <a:extLst>
                    <a:ext uri="{9D8B030D-6E8A-4147-A177-3AD203B41FA5}">
                      <a16:colId xmlns:a16="http://schemas.microsoft.com/office/drawing/2014/main" val="101453196"/>
                    </a:ext>
                  </a:extLst>
                </a:gridCol>
                <a:gridCol w="2430066">
                  <a:extLst>
                    <a:ext uri="{9D8B030D-6E8A-4147-A177-3AD203B41FA5}">
                      <a16:colId xmlns:a16="http://schemas.microsoft.com/office/drawing/2014/main" val="1958576296"/>
                    </a:ext>
                  </a:extLst>
                </a:gridCol>
                <a:gridCol w="2430066">
                  <a:extLst>
                    <a:ext uri="{9D8B030D-6E8A-4147-A177-3AD203B41FA5}">
                      <a16:colId xmlns:a16="http://schemas.microsoft.com/office/drawing/2014/main" val="2684007679"/>
                    </a:ext>
                  </a:extLst>
                </a:gridCol>
              </a:tblGrid>
              <a:tr h="370840">
                <a:tc>
                  <a:txBody>
                    <a:bodyPr/>
                    <a:lstStyle/>
                    <a:p>
                      <a:endParaRPr lang="en-US" dirty="0"/>
                    </a:p>
                  </a:txBody>
                  <a:tcPr marL="103395" marR="103395"/>
                </a:tc>
                <a:tc>
                  <a:txBody>
                    <a:bodyPr/>
                    <a:lstStyle/>
                    <a:p>
                      <a:r>
                        <a:rPr lang="en-US" dirty="0"/>
                        <a:t>In the money</a:t>
                      </a:r>
                    </a:p>
                  </a:txBody>
                  <a:tcPr marL="103395" marR="103395"/>
                </a:tc>
                <a:tc>
                  <a:txBody>
                    <a:bodyPr/>
                    <a:lstStyle/>
                    <a:p>
                      <a:r>
                        <a:rPr lang="en-US" dirty="0"/>
                        <a:t>Out of the money</a:t>
                      </a:r>
                    </a:p>
                  </a:txBody>
                  <a:tcPr marL="103395" marR="103395"/>
                </a:tc>
                <a:tc>
                  <a:txBody>
                    <a:bodyPr/>
                    <a:lstStyle/>
                    <a:p>
                      <a:r>
                        <a:rPr lang="en-US" dirty="0"/>
                        <a:t>At the money</a:t>
                      </a:r>
                    </a:p>
                  </a:txBody>
                  <a:tcPr marL="103395" marR="103395"/>
                </a:tc>
                <a:extLst>
                  <a:ext uri="{0D108BD9-81ED-4DB2-BD59-A6C34878D82A}">
                    <a16:rowId xmlns:a16="http://schemas.microsoft.com/office/drawing/2014/main" val="618382092"/>
                  </a:ext>
                </a:extLst>
              </a:tr>
              <a:tr h="370840">
                <a:tc>
                  <a:txBody>
                    <a:bodyPr/>
                    <a:lstStyle/>
                    <a:p>
                      <a:r>
                        <a:rPr lang="en-US" dirty="0"/>
                        <a:t>Call option</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197765855"/>
                  </a:ext>
                </a:extLst>
              </a:tr>
              <a:tr h="370840">
                <a:tc>
                  <a:txBody>
                    <a:bodyPr/>
                    <a:lstStyle/>
                    <a:p>
                      <a:r>
                        <a:rPr lang="en-US" dirty="0"/>
                        <a:t>Put option</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2027139125"/>
                  </a:ext>
                </a:extLst>
              </a:tr>
            </a:tbl>
          </a:graphicData>
        </a:graphic>
      </p:graphicFrame>
      <p:sp>
        <p:nvSpPr>
          <p:cNvPr id="8" name="TextBox 7">
            <a:extLst>
              <a:ext uri="{FF2B5EF4-FFF2-40B4-BE49-F238E27FC236}">
                <a16:creationId xmlns:a16="http://schemas.microsoft.com/office/drawing/2014/main" id="{D42C318A-BCA4-46D8-BE41-98F88CC6553F}"/>
              </a:ext>
            </a:extLst>
          </p:cNvPr>
          <p:cNvSpPr txBox="1"/>
          <p:nvPr/>
        </p:nvSpPr>
        <p:spPr>
          <a:xfrm>
            <a:off x="1023938" y="3880230"/>
            <a:ext cx="8596312" cy="1200329"/>
          </a:xfrm>
          <a:prstGeom prst="rect">
            <a:avLst/>
          </a:prstGeom>
          <a:noFill/>
        </p:spPr>
        <p:txBody>
          <a:bodyPr wrap="square" rtlCol="0">
            <a:spAutoFit/>
          </a:bodyPr>
          <a:lstStyle/>
          <a:p>
            <a:r>
              <a:rPr lang="en-US" dirty="0">
                <a:solidFill>
                  <a:srgbClr val="FF0000"/>
                </a:solidFill>
              </a:rPr>
              <a:t>In the money(</a:t>
            </a:r>
            <a:r>
              <a:rPr lang="zh-CN" altLang="en-US" dirty="0">
                <a:solidFill>
                  <a:srgbClr val="FF0000"/>
                </a:solidFill>
              </a:rPr>
              <a:t>价内期权，实值期权</a:t>
            </a:r>
            <a:r>
              <a:rPr lang="en-US" dirty="0">
                <a:solidFill>
                  <a:srgbClr val="FF0000"/>
                </a:solidFill>
              </a:rPr>
              <a:t>)</a:t>
            </a:r>
            <a:r>
              <a:rPr lang="en-US" dirty="0"/>
              <a:t>: when the buyer will exercise the option</a:t>
            </a:r>
          </a:p>
          <a:p>
            <a:r>
              <a:rPr lang="en-US" dirty="0">
                <a:solidFill>
                  <a:srgbClr val="FF0000"/>
                </a:solidFill>
              </a:rPr>
              <a:t>Out of the money(</a:t>
            </a:r>
            <a:r>
              <a:rPr lang="zh-CN" altLang="en-US" dirty="0">
                <a:solidFill>
                  <a:srgbClr val="FF0000"/>
                </a:solidFill>
              </a:rPr>
              <a:t>价外期权，虚值期权</a:t>
            </a:r>
            <a:r>
              <a:rPr lang="en-US" dirty="0">
                <a:solidFill>
                  <a:srgbClr val="FF0000"/>
                </a:solidFill>
              </a:rPr>
              <a:t>) </a:t>
            </a:r>
            <a:r>
              <a:rPr lang="en-US" dirty="0"/>
              <a:t>: when the buyer will not exercise the option</a:t>
            </a:r>
          </a:p>
          <a:p>
            <a:r>
              <a:rPr lang="en-US" dirty="0">
                <a:solidFill>
                  <a:srgbClr val="FF0000"/>
                </a:solidFill>
              </a:rPr>
              <a:t>At the money </a:t>
            </a:r>
            <a:r>
              <a:rPr lang="en-US" dirty="0"/>
              <a:t>: when the option payoff is zero to the buyer</a:t>
            </a:r>
          </a:p>
        </p:txBody>
      </p:sp>
    </p:spTree>
    <p:extLst>
      <p:ext uri="{BB962C8B-B14F-4D97-AF65-F5344CB8AC3E}">
        <p14:creationId xmlns:p14="http://schemas.microsoft.com/office/powerpoint/2010/main" val="3635235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8146108-F7EA-F576-0BF5-143EA460F79A}"/>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A3BB96AB-1005-48C4-8495-D9268F80EAD9}"/>
              </a:ext>
            </a:extLst>
          </p:cNvPr>
          <p:cNvSpPr>
            <a:spLocks noGrp="1"/>
          </p:cNvSpPr>
          <p:nvPr>
            <p:ph type="title"/>
          </p:nvPr>
        </p:nvSpPr>
        <p:spPr>
          <a:xfrm>
            <a:off x="1024128" y="585216"/>
            <a:ext cx="9720072" cy="1499616"/>
          </a:xfrm>
        </p:spPr>
        <p:txBody>
          <a:bodyPr>
            <a:normAutofit/>
          </a:bodyPr>
          <a:lstStyle/>
          <a:p>
            <a:r>
              <a:rPr lang="en-US"/>
              <a:t>Option Contracts</a:t>
            </a:r>
            <a:br>
              <a:rPr lang="en-US"/>
            </a:br>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4011303-55EE-4922-82A1-052AEDDE02C8}"/>
              </a:ext>
            </a:extLst>
          </p:cNvPr>
          <p:cNvSpPr>
            <a:spLocks noGrp="1"/>
          </p:cNvSpPr>
          <p:nvPr>
            <p:ph idx="1"/>
          </p:nvPr>
        </p:nvSpPr>
        <p:spPr>
          <a:xfrm>
            <a:off x="1024128" y="2286000"/>
            <a:ext cx="9720073" cy="4023360"/>
          </a:xfrm>
        </p:spPr>
        <p:txBody>
          <a:bodyPr>
            <a:normAutofit/>
          </a:bodyPr>
          <a:lstStyle/>
          <a:p>
            <a:r>
              <a:rPr lang="en-US"/>
              <a:t>A put option seller receives a $5 premium for a put option sold on an underlying with an exercise price of $30. What is the option seller’s maximum profit under the contract? What is the maximum loss under the contract?</a:t>
            </a:r>
          </a:p>
        </p:txBody>
      </p:sp>
    </p:spTree>
    <p:extLst>
      <p:ext uri="{BB962C8B-B14F-4D97-AF65-F5344CB8AC3E}">
        <p14:creationId xmlns:p14="http://schemas.microsoft.com/office/powerpoint/2010/main" val="32253620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4A03-1F86-43BB-8F25-4E54A576A4C6}"/>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5B82F75F-242E-45F2-AFFC-2D842F0C0CDA}"/>
              </a:ext>
            </a:extLst>
          </p:cNvPr>
          <p:cNvSpPr>
            <a:spLocks noGrp="1"/>
          </p:cNvSpPr>
          <p:nvPr>
            <p:ph idx="1"/>
          </p:nvPr>
        </p:nvSpPr>
        <p:spPr/>
        <p:txBody>
          <a:bodyPr/>
          <a:lstStyle/>
          <a:p>
            <a:r>
              <a:rPr lang="en-US" dirty="0"/>
              <a:t>Long forward and long call option payoff profile</a:t>
            </a:r>
          </a:p>
          <a:p>
            <a:endParaRPr lang="en-US" dirty="0"/>
          </a:p>
        </p:txBody>
      </p:sp>
      <p:pic>
        <p:nvPicPr>
          <p:cNvPr id="7" name="Picture 6">
            <a:extLst>
              <a:ext uri="{FF2B5EF4-FFF2-40B4-BE49-F238E27FC236}">
                <a16:creationId xmlns:a16="http://schemas.microsoft.com/office/drawing/2014/main" id="{20CD61F2-A315-4406-983D-F062F87F49AB}"/>
              </a:ext>
            </a:extLst>
          </p:cNvPr>
          <p:cNvPicPr>
            <a:picLocks noChangeAspect="1"/>
          </p:cNvPicPr>
          <p:nvPr/>
        </p:nvPicPr>
        <p:blipFill>
          <a:blip r:embed="rId2"/>
          <a:stretch>
            <a:fillRect/>
          </a:stretch>
        </p:blipFill>
        <p:spPr>
          <a:xfrm>
            <a:off x="1190625" y="2838379"/>
            <a:ext cx="4552950" cy="3434405"/>
          </a:xfrm>
          <a:prstGeom prst="rect">
            <a:avLst/>
          </a:prstGeom>
        </p:spPr>
      </p:pic>
      <p:graphicFrame>
        <p:nvGraphicFramePr>
          <p:cNvPr id="8" name="Table 7">
            <a:extLst>
              <a:ext uri="{FF2B5EF4-FFF2-40B4-BE49-F238E27FC236}">
                <a16:creationId xmlns:a16="http://schemas.microsoft.com/office/drawing/2014/main" id="{549E501D-DFB2-4D87-9788-A688DCD1E4BB}"/>
              </a:ext>
            </a:extLst>
          </p:cNvPr>
          <p:cNvGraphicFramePr>
            <a:graphicFrameLocks noGrp="1"/>
          </p:cNvGraphicFramePr>
          <p:nvPr>
            <p:extLst>
              <p:ext uri="{D42A27DB-BD31-4B8C-83A1-F6EECF244321}">
                <p14:modId xmlns:p14="http://schemas.microsoft.com/office/powerpoint/2010/main" val="3188753596"/>
              </p:ext>
            </p:extLst>
          </p:nvPr>
        </p:nvGraphicFramePr>
        <p:xfrm>
          <a:off x="5743575" y="2838379"/>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(T)&gt;-C</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(T)=-C</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(T)&lt;-C</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68B6C1FD-C2BD-443D-88EF-2B9CA1EFBB1D}"/>
              </a:ext>
            </a:extLst>
          </p:cNvPr>
          <p:cNvSpPr txBox="1"/>
          <p:nvPr/>
        </p:nvSpPr>
        <p:spPr>
          <a:xfrm>
            <a:off x="5743575" y="4543425"/>
            <a:ext cx="5969000" cy="923330"/>
          </a:xfrm>
          <a:prstGeom prst="rect">
            <a:avLst/>
          </a:prstGeom>
          <a:noFill/>
        </p:spPr>
        <p:txBody>
          <a:bodyPr wrap="square" rtlCol="0">
            <a:spAutoFit/>
          </a:bodyPr>
          <a:lstStyle/>
          <a:p>
            <a:r>
              <a:rPr lang="en-US" dirty="0"/>
              <a:t>The long call option’s similarity to a long position in the underlying with downside protection in exchange for paying a premium.</a:t>
            </a:r>
          </a:p>
        </p:txBody>
      </p:sp>
    </p:spTree>
    <p:extLst>
      <p:ext uri="{BB962C8B-B14F-4D97-AF65-F5344CB8AC3E}">
        <p14:creationId xmlns:p14="http://schemas.microsoft.com/office/powerpoint/2010/main" val="39978206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91B19-995F-407B-AD94-7E78BB41EA85}"/>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0CB68A7C-7BD5-4E44-B80F-A2D107B70F44}"/>
              </a:ext>
            </a:extLst>
          </p:cNvPr>
          <p:cNvSpPr>
            <a:spLocks noGrp="1"/>
          </p:cNvSpPr>
          <p:nvPr>
            <p:ph idx="1"/>
          </p:nvPr>
        </p:nvSpPr>
        <p:spPr/>
        <p:txBody>
          <a:bodyPr/>
          <a:lstStyle/>
          <a:p>
            <a:r>
              <a:rPr lang="en-US" dirty="0"/>
              <a:t>Long forward and short put option payoff profile</a:t>
            </a:r>
          </a:p>
          <a:p>
            <a:endParaRPr lang="en-US" dirty="0"/>
          </a:p>
        </p:txBody>
      </p:sp>
      <p:pic>
        <p:nvPicPr>
          <p:cNvPr id="5" name="Picture 4">
            <a:extLst>
              <a:ext uri="{FF2B5EF4-FFF2-40B4-BE49-F238E27FC236}">
                <a16:creationId xmlns:a16="http://schemas.microsoft.com/office/drawing/2014/main" id="{597CB493-D1AB-41D2-AF6D-0A03C33D14E8}"/>
              </a:ext>
            </a:extLst>
          </p:cNvPr>
          <p:cNvPicPr>
            <a:picLocks noChangeAspect="1"/>
          </p:cNvPicPr>
          <p:nvPr/>
        </p:nvPicPr>
        <p:blipFill>
          <a:blip r:embed="rId2"/>
          <a:stretch>
            <a:fillRect/>
          </a:stretch>
        </p:blipFill>
        <p:spPr>
          <a:xfrm>
            <a:off x="1171575" y="2776537"/>
            <a:ext cx="4414838" cy="3733692"/>
          </a:xfrm>
          <a:prstGeom prst="rect">
            <a:avLst/>
          </a:prstGeom>
        </p:spPr>
      </p:pic>
      <p:graphicFrame>
        <p:nvGraphicFramePr>
          <p:cNvPr id="8" name="Table 7">
            <a:extLst>
              <a:ext uri="{FF2B5EF4-FFF2-40B4-BE49-F238E27FC236}">
                <a16:creationId xmlns:a16="http://schemas.microsoft.com/office/drawing/2014/main" id="{F18731DB-68B3-4DF2-84CE-D5351B924E9C}"/>
              </a:ext>
            </a:extLst>
          </p:cNvPr>
          <p:cNvGraphicFramePr>
            <a:graphicFrameLocks noGrp="1"/>
          </p:cNvGraphicFramePr>
          <p:nvPr>
            <p:extLst>
              <p:ext uri="{D42A27DB-BD31-4B8C-83A1-F6EECF244321}">
                <p14:modId xmlns:p14="http://schemas.microsoft.com/office/powerpoint/2010/main" val="3734088634"/>
              </p:ext>
            </p:extLst>
          </p:nvPr>
        </p:nvGraphicFramePr>
        <p:xfrm>
          <a:off x="5884164" y="2798064"/>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(T)&gt;p</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(T)=p</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(T)&lt;p</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FE3B8CF5-84C3-49B0-914F-4C013FD17188}"/>
              </a:ext>
            </a:extLst>
          </p:cNvPr>
          <p:cNvSpPr txBox="1"/>
          <p:nvPr/>
        </p:nvSpPr>
        <p:spPr>
          <a:xfrm>
            <a:off x="5884164" y="4529138"/>
            <a:ext cx="5969000" cy="923330"/>
          </a:xfrm>
          <a:prstGeom prst="rect">
            <a:avLst/>
          </a:prstGeom>
          <a:noFill/>
        </p:spPr>
        <p:txBody>
          <a:bodyPr wrap="square" rtlCol="0">
            <a:spAutoFit/>
          </a:bodyPr>
          <a:lstStyle/>
          <a:p>
            <a:r>
              <a:rPr lang="en-US" dirty="0"/>
              <a:t>The sold put option’s similarity to a long position in the underlying, with gains from price appreciation forgone in exchange for receiving a premium.</a:t>
            </a:r>
          </a:p>
        </p:txBody>
      </p:sp>
    </p:spTree>
    <p:extLst>
      <p:ext uri="{BB962C8B-B14F-4D97-AF65-F5344CB8AC3E}">
        <p14:creationId xmlns:p14="http://schemas.microsoft.com/office/powerpoint/2010/main" val="31731798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2B823-0EF0-46E4-9F60-005D5AC1BDD7}"/>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7293CE9D-B04D-49F1-A836-A119A138CDCD}"/>
              </a:ext>
            </a:extLst>
          </p:cNvPr>
          <p:cNvSpPr>
            <a:spLocks noGrp="1"/>
          </p:cNvSpPr>
          <p:nvPr>
            <p:ph idx="1"/>
          </p:nvPr>
        </p:nvSpPr>
        <p:spPr>
          <a:xfrm>
            <a:off x="1024128" y="2286000"/>
            <a:ext cx="8018271" cy="4023360"/>
          </a:xfrm>
        </p:spPr>
        <p:txBody>
          <a:bodyPr>
            <a:normAutofit/>
          </a:bodyPr>
          <a:lstStyle/>
          <a:p>
            <a:r>
              <a:rPr lang="en-US" dirty="0" err="1"/>
              <a:t>Biomian</a:t>
            </a:r>
            <a:r>
              <a:rPr lang="en-US" dirty="0"/>
              <a:t> Limited is a Mumbai-based biotech company with common stock and listed futures and options on the National Stock Exchange (NSE). The </a:t>
            </a:r>
            <a:r>
              <a:rPr lang="en-US" dirty="0" err="1"/>
              <a:t>Viswan</a:t>
            </a:r>
            <a:r>
              <a:rPr lang="en-US" dirty="0"/>
              <a:t> Family Office (VFO) currently owns 10,000 </a:t>
            </a:r>
            <a:r>
              <a:rPr lang="en-US" dirty="0" err="1"/>
              <a:t>Biomian</a:t>
            </a:r>
            <a:r>
              <a:rPr lang="en-US" dirty="0"/>
              <a:t> common shares. VFO would like to reduce its long </a:t>
            </a:r>
            <a:r>
              <a:rPr lang="en-US" dirty="0" err="1"/>
              <a:t>Biomian</a:t>
            </a:r>
            <a:r>
              <a:rPr lang="en-US" dirty="0"/>
              <a:t> position and diversify its equity market exposure but will delay a cash sale of shares for tax reasons for six months.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20993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gital graphs and numbers in 3D">
            <a:extLst>
              <a:ext uri="{FF2B5EF4-FFF2-40B4-BE49-F238E27FC236}">
                <a16:creationId xmlns:a16="http://schemas.microsoft.com/office/drawing/2014/main" id="{65D430B9-BE24-1B36-4174-1A2932B70414}"/>
              </a:ext>
            </a:extLst>
          </p:cNvPr>
          <p:cNvPicPr>
            <a:picLocks noChangeAspect="1"/>
          </p:cNvPicPr>
          <p:nvPr/>
        </p:nvPicPr>
        <p:blipFill rotWithShape="1">
          <a:blip r:embed="rId2">
            <a:duotone>
              <a:schemeClr val="bg2">
                <a:shade val="45000"/>
                <a:satMod val="135000"/>
              </a:schemeClr>
              <a:prstClr val="white"/>
            </a:duotone>
            <a:alphaModFix amt="40000"/>
          </a:blip>
          <a:srcRect t="9783" b="5948"/>
          <a:stretch/>
        </p:blipFill>
        <p:spPr>
          <a:xfrm>
            <a:off x="20" y="10"/>
            <a:ext cx="12191980" cy="6857989"/>
          </a:xfrm>
          <a:prstGeom prst="rect">
            <a:avLst/>
          </a:prstGeom>
        </p:spPr>
      </p:pic>
      <p:sp>
        <p:nvSpPr>
          <p:cNvPr id="2" name="Title 1">
            <a:extLst>
              <a:ext uri="{FF2B5EF4-FFF2-40B4-BE49-F238E27FC236}">
                <a16:creationId xmlns:a16="http://schemas.microsoft.com/office/drawing/2014/main" id="{B69A99D2-80CB-4D3D-8413-918085A9F21D}"/>
              </a:ext>
            </a:extLst>
          </p:cNvPr>
          <p:cNvSpPr>
            <a:spLocks noGrp="1"/>
          </p:cNvSpPr>
          <p:nvPr>
            <p:ph type="title"/>
          </p:nvPr>
        </p:nvSpPr>
        <p:spPr>
          <a:xfrm>
            <a:off x="1024128" y="585216"/>
            <a:ext cx="9720072" cy="1499616"/>
          </a:xfrm>
        </p:spPr>
        <p:txBody>
          <a:bodyPr>
            <a:normAutofit/>
          </a:bodyPr>
          <a:lstStyle/>
          <a:p>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36C6269-C1D9-44CF-8583-A5CF15B8F9EC}"/>
              </a:ext>
            </a:extLst>
          </p:cNvPr>
          <p:cNvSpPr>
            <a:spLocks noGrp="1"/>
          </p:cNvSpPr>
          <p:nvPr>
            <p:ph idx="1"/>
          </p:nvPr>
        </p:nvSpPr>
        <p:spPr>
          <a:xfrm>
            <a:off x="1024128" y="2286000"/>
            <a:ext cx="9720073" cy="4023360"/>
          </a:xfrm>
        </p:spPr>
        <p:txBody>
          <a:bodyPr>
            <a:normAutofit/>
          </a:bodyPr>
          <a:lstStyle/>
          <a:p>
            <a:r>
              <a:rPr lang="en-US" sz="1700" b="1"/>
              <a:t>1. Which of the following derivative contracts available to VFO’s chief investment officer is best suited to reduce exposure to a decline in </a:t>
            </a:r>
            <a:r>
              <a:rPr lang="en-US" sz="1700" b="1" err="1"/>
              <a:t>Biomian’s</a:t>
            </a:r>
            <a:r>
              <a:rPr lang="en-US" sz="1700" b="1"/>
              <a:t> stock price in the next six months?</a:t>
            </a:r>
          </a:p>
          <a:p>
            <a:r>
              <a:rPr lang="en-US" sz="1700"/>
              <a:t>A. A short put position on </a:t>
            </a:r>
            <a:r>
              <a:rPr lang="en-US" sz="1700" err="1"/>
              <a:t>Biomian</a:t>
            </a:r>
            <a:r>
              <a:rPr lang="en-US" sz="1700"/>
              <a:t> stock that expires in six months</a:t>
            </a:r>
          </a:p>
          <a:p>
            <a:r>
              <a:rPr lang="en-US" sz="1700"/>
              <a:t>B. A long call position on </a:t>
            </a:r>
            <a:r>
              <a:rPr lang="en-US" sz="1700" err="1"/>
              <a:t>Biomian</a:t>
            </a:r>
            <a:r>
              <a:rPr lang="en-US" sz="1700"/>
              <a:t> stock that expires in six months</a:t>
            </a:r>
          </a:p>
          <a:p>
            <a:r>
              <a:rPr lang="en-US" sz="1700"/>
              <a:t>C. A short futures position in </a:t>
            </a:r>
            <a:r>
              <a:rPr lang="en-US" sz="1700" err="1"/>
              <a:t>Biomian</a:t>
            </a:r>
            <a:r>
              <a:rPr lang="en-US" sz="1700"/>
              <a:t> stock that settles in six months</a:t>
            </a:r>
          </a:p>
          <a:p>
            <a:r>
              <a:rPr lang="en-US" sz="1700" b="1"/>
              <a:t>2. VFO’s market strategist believes that </a:t>
            </a:r>
            <a:r>
              <a:rPr lang="en-US" sz="1700" b="1" err="1"/>
              <a:t>Biomian’s</a:t>
            </a:r>
            <a:r>
              <a:rPr lang="en-US" sz="1700" b="1"/>
              <a:t> share price will rise over the next six months but would like to protect against a decline in </a:t>
            </a:r>
            <a:r>
              <a:rPr lang="en-US" sz="1700" b="1" err="1"/>
              <a:t>Biomian’s</a:t>
            </a:r>
            <a:r>
              <a:rPr lang="en-US" sz="1700" b="1"/>
              <a:t> share price over the period. Which of the following positions is best suited for VFO to manage its existing </a:t>
            </a:r>
            <a:r>
              <a:rPr lang="en-US" sz="1700" b="1" err="1"/>
              <a:t>Biomian</a:t>
            </a:r>
            <a:r>
              <a:rPr lang="en-US" sz="1700" b="1"/>
              <a:t> exposure based on this view?</a:t>
            </a:r>
          </a:p>
          <a:p>
            <a:r>
              <a:rPr lang="en-US" sz="1700"/>
              <a:t>A. A long put position on </a:t>
            </a:r>
            <a:r>
              <a:rPr lang="en-US" sz="1700" err="1"/>
              <a:t>Biomian</a:t>
            </a:r>
            <a:r>
              <a:rPr lang="en-US" sz="1700"/>
              <a:t> stock that expires in six months</a:t>
            </a:r>
          </a:p>
          <a:p>
            <a:r>
              <a:rPr lang="en-US" sz="1700"/>
              <a:t>B. A short call position on </a:t>
            </a:r>
            <a:r>
              <a:rPr lang="en-US" sz="1700" err="1"/>
              <a:t>Biomian</a:t>
            </a:r>
            <a:r>
              <a:rPr lang="en-US" sz="1700"/>
              <a:t> stock that expires in six months</a:t>
            </a:r>
          </a:p>
          <a:p>
            <a:r>
              <a:rPr lang="en-US" sz="1700"/>
              <a:t>C. A long futures position in </a:t>
            </a:r>
            <a:r>
              <a:rPr lang="en-US" sz="1700" err="1"/>
              <a:t>Biomian</a:t>
            </a:r>
            <a:r>
              <a:rPr lang="en-US" sz="1700"/>
              <a:t> stock that settles in six months</a:t>
            </a:r>
          </a:p>
        </p:txBody>
      </p:sp>
    </p:spTree>
    <p:extLst>
      <p:ext uri="{BB962C8B-B14F-4D97-AF65-F5344CB8AC3E}">
        <p14:creationId xmlns:p14="http://schemas.microsoft.com/office/powerpoint/2010/main" val="10303492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 abstract financial digital analysis">
            <a:extLst>
              <a:ext uri="{FF2B5EF4-FFF2-40B4-BE49-F238E27FC236}">
                <a16:creationId xmlns:a16="http://schemas.microsoft.com/office/drawing/2014/main" id="{21EBB189-CB82-E30C-2A3A-36611F43DF06}"/>
              </a:ext>
            </a:extLst>
          </p:cNvPr>
          <p:cNvPicPr>
            <a:picLocks noChangeAspect="1"/>
          </p:cNvPicPr>
          <p:nvPr/>
        </p:nvPicPr>
        <p:blipFill rotWithShape="1">
          <a:blip r:embed="rId2">
            <a:duotone>
              <a:schemeClr val="bg2">
                <a:shade val="45000"/>
                <a:satMod val="135000"/>
              </a:schemeClr>
              <a:prstClr val="white"/>
            </a:duotone>
            <a:alphaModFix amt="40000"/>
          </a:blip>
          <a:srcRect l="1333" r="1" b="1"/>
          <a:stretch/>
        </p:blipFill>
        <p:spPr>
          <a:xfrm>
            <a:off x="20" y="10"/>
            <a:ext cx="12191980" cy="6857989"/>
          </a:xfrm>
          <a:prstGeom prst="rect">
            <a:avLst/>
          </a:prstGeom>
        </p:spPr>
      </p:pic>
      <p:sp>
        <p:nvSpPr>
          <p:cNvPr id="2" name="Title 1">
            <a:extLst>
              <a:ext uri="{FF2B5EF4-FFF2-40B4-BE49-F238E27FC236}">
                <a16:creationId xmlns:a16="http://schemas.microsoft.com/office/drawing/2014/main" id="{28FF5E7F-BE56-4C60-AC75-C8242D44C124}"/>
              </a:ext>
            </a:extLst>
          </p:cNvPr>
          <p:cNvSpPr>
            <a:spLocks noGrp="1"/>
          </p:cNvSpPr>
          <p:nvPr>
            <p:ph type="title"/>
          </p:nvPr>
        </p:nvSpPr>
        <p:spPr>
          <a:xfrm>
            <a:off x="1024128" y="585216"/>
            <a:ext cx="9720072" cy="1499616"/>
          </a:xfrm>
        </p:spPr>
        <p:txBody>
          <a:bodyPr>
            <a:normAutofit/>
          </a:bodyPr>
          <a:lstStyle/>
          <a:p>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2FDE17-4FC8-4FAD-9002-FF4B62EEDA00}"/>
              </a:ext>
            </a:extLst>
          </p:cNvPr>
          <p:cNvSpPr>
            <a:spLocks noGrp="1"/>
          </p:cNvSpPr>
          <p:nvPr>
            <p:ph idx="1"/>
          </p:nvPr>
        </p:nvSpPr>
        <p:spPr>
          <a:xfrm>
            <a:off x="1024128" y="2286000"/>
            <a:ext cx="9720073" cy="4023360"/>
          </a:xfrm>
        </p:spPr>
        <p:txBody>
          <a:bodyPr>
            <a:normAutofit/>
          </a:bodyPr>
          <a:lstStyle/>
          <a:p>
            <a:r>
              <a:rPr lang="en-US" b="1" dirty="0"/>
              <a:t>3. Assume that </a:t>
            </a:r>
            <a:r>
              <a:rPr lang="en-US" b="1" dirty="0" err="1"/>
              <a:t>Biomian</a:t>
            </a:r>
            <a:r>
              <a:rPr lang="en-US" b="1" dirty="0"/>
              <a:t> shares rise over the next six months. Which of the following statements about VFO’s derivative strategies under this scenario is most accurate?</a:t>
            </a:r>
          </a:p>
          <a:p>
            <a:r>
              <a:rPr lang="en-US" dirty="0"/>
              <a:t>A. A forward sale of </a:t>
            </a:r>
            <a:r>
              <a:rPr lang="en-US" dirty="0" err="1"/>
              <a:t>Biomian</a:t>
            </a:r>
            <a:r>
              <a:rPr lang="en-US" dirty="0"/>
              <a:t> shares in six months would be more profitable</a:t>
            </a:r>
          </a:p>
          <a:p>
            <a:r>
              <a:rPr lang="en-US" dirty="0"/>
              <a:t>than purchasing the right to sell </a:t>
            </a:r>
            <a:r>
              <a:rPr lang="en-US" dirty="0" err="1"/>
              <a:t>Biomian</a:t>
            </a:r>
            <a:r>
              <a:rPr lang="en-US" dirty="0"/>
              <a:t> shares in six months.</a:t>
            </a:r>
          </a:p>
          <a:p>
            <a:r>
              <a:rPr lang="en-US" dirty="0"/>
              <a:t>B. Purchasing the right to sell </a:t>
            </a:r>
            <a:r>
              <a:rPr lang="en-US" dirty="0" err="1"/>
              <a:t>Biomian</a:t>
            </a:r>
            <a:r>
              <a:rPr lang="en-US" dirty="0"/>
              <a:t> shares in six months would be more</a:t>
            </a:r>
          </a:p>
          <a:p>
            <a:r>
              <a:rPr lang="en-US" dirty="0"/>
              <a:t>profitable than a forward sale of </a:t>
            </a:r>
            <a:r>
              <a:rPr lang="en-US" dirty="0" err="1"/>
              <a:t>Biomian</a:t>
            </a:r>
            <a:r>
              <a:rPr lang="en-US" dirty="0"/>
              <a:t> shares in six months.</a:t>
            </a:r>
          </a:p>
          <a:p>
            <a:r>
              <a:rPr lang="en-US" dirty="0"/>
              <a:t>C. We do not have enough information to determine whether a forward sale or</a:t>
            </a:r>
          </a:p>
          <a:p>
            <a:r>
              <a:rPr lang="en-US" dirty="0"/>
              <a:t>the right to sell </a:t>
            </a:r>
            <a:r>
              <a:rPr lang="en-US" dirty="0" err="1"/>
              <a:t>Biomian</a:t>
            </a:r>
            <a:r>
              <a:rPr lang="en-US" dirty="0"/>
              <a:t> shares will be more profitable in six months.</a:t>
            </a:r>
          </a:p>
        </p:txBody>
      </p:sp>
    </p:spTree>
    <p:extLst>
      <p:ext uri="{BB962C8B-B14F-4D97-AF65-F5344CB8AC3E}">
        <p14:creationId xmlns:p14="http://schemas.microsoft.com/office/powerpoint/2010/main" val="13989091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65617-7CBB-4CE2-9591-6DC1FB08AA16}"/>
              </a:ext>
            </a:extLst>
          </p:cNvPr>
          <p:cNvSpPr>
            <a:spLocks noGrp="1"/>
          </p:cNvSpPr>
          <p:nvPr>
            <p:ph type="title"/>
          </p:nvPr>
        </p:nvSpPr>
        <p:spPr/>
        <p:txBody>
          <a:bodyPr>
            <a:normAutofit/>
          </a:bodyPr>
          <a:lstStyle/>
          <a:p>
            <a:r>
              <a:rPr lang="en-US" sz="4000" dirty="0"/>
              <a:t>practices</a:t>
            </a:r>
          </a:p>
        </p:txBody>
      </p:sp>
      <p:graphicFrame>
        <p:nvGraphicFramePr>
          <p:cNvPr id="5" name="Content Placeholder 2">
            <a:extLst>
              <a:ext uri="{FF2B5EF4-FFF2-40B4-BE49-F238E27FC236}">
                <a16:creationId xmlns:a16="http://schemas.microsoft.com/office/drawing/2014/main" id="{0741C8E3-E2C3-6292-4670-A64812C5D503}"/>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6186261"/>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sz="3500"/>
              <a:t>Credit Derivatives</a:t>
            </a:r>
            <a:br>
              <a:rPr lang="en-US" sz="3500"/>
            </a:br>
            <a:br>
              <a:rPr lang="en-US" sz="3500"/>
            </a:br>
            <a:endParaRPr lang="en-US" sz="3500"/>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u="sng" dirty="0">
                <a:solidFill>
                  <a:srgbClr val="FF0000"/>
                </a:solidFill>
              </a:rPr>
              <a:t>Credit Derivatives</a:t>
            </a:r>
          </a:p>
          <a:p>
            <a:pPr lvl="1"/>
            <a:endParaRPr lang="en-US" dirty="0"/>
          </a:p>
        </p:txBody>
      </p:sp>
      <p:pic>
        <p:nvPicPr>
          <p:cNvPr id="7" name="Graphic 6" descr="钱">
            <a:extLst>
              <a:ext uri="{FF2B5EF4-FFF2-40B4-BE49-F238E27FC236}">
                <a16:creationId xmlns:a16="http://schemas.microsoft.com/office/drawing/2014/main" id="{7AF4A644-82F3-5172-1944-F2B211D559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23036695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B8FC4-573F-4A09-AE2A-04D0353ECBFD}"/>
              </a:ext>
            </a:extLst>
          </p:cNvPr>
          <p:cNvSpPr>
            <a:spLocks noGrp="1"/>
          </p:cNvSpPr>
          <p:nvPr>
            <p:ph type="title"/>
          </p:nvPr>
        </p:nvSpPr>
        <p:spPr/>
        <p:txBody>
          <a:bodyPr>
            <a:normAutofit/>
          </a:bodyPr>
          <a:lstStyle/>
          <a:p>
            <a:r>
              <a:rPr lang="en-US" sz="4000" dirty="0"/>
              <a:t>Credit Derivatives</a:t>
            </a:r>
          </a:p>
        </p:txBody>
      </p:sp>
      <p:graphicFrame>
        <p:nvGraphicFramePr>
          <p:cNvPr id="5" name="Content Placeholder 2">
            <a:extLst>
              <a:ext uri="{FF2B5EF4-FFF2-40B4-BE49-F238E27FC236}">
                <a16:creationId xmlns:a16="http://schemas.microsoft.com/office/drawing/2014/main" id="{7F055E5E-A7AB-0AE3-3A53-3327F200CE4E}"/>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5323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F701B-36C7-4C57-ACF1-51A552F8A8E8}"/>
              </a:ext>
            </a:extLst>
          </p:cNvPr>
          <p:cNvSpPr>
            <a:spLocks noGrp="1"/>
          </p:cNvSpPr>
          <p:nvPr>
            <p:ph type="title"/>
          </p:nvPr>
        </p:nvSpPr>
        <p:spPr/>
        <p:txBody>
          <a:bodyPr>
            <a:normAutofit/>
          </a:bodyPr>
          <a:lstStyle/>
          <a:p>
            <a:r>
              <a:rPr lang="en-US" sz="4800" dirty="0"/>
              <a:t>example</a:t>
            </a:r>
          </a:p>
        </p:txBody>
      </p:sp>
      <p:pic>
        <p:nvPicPr>
          <p:cNvPr id="5" name="Content Placeholder 4">
            <a:extLst>
              <a:ext uri="{FF2B5EF4-FFF2-40B4-BE49-F238E27FC236}">
                <a16:creationId xmlns:a16="http://schemas.microsoft.com/office/drawing/2014/main" id="{7CABDD56-C86E-4170-A26A-90CBFE533419}"/>
              </a:ext>
            </a:extLst>
          </p:cNvPr>
          <p:cNvPicPr>
            <a:picLocks noGrp="1" noChangeAspect="1"/>
          </p:cNvPicPr>
          <p:nvPr>
            <p:ph idx="1"/>
          </p:nvPr>
        </p:nvPicPr>
        <p:blipFill>
          <a:blip r:embed="rId2"/>
          <a:stretch>
            <a:fillRect/>
          </a:stretch>
        </p:blipFill>
        <p:spPr>
          <a:xfrm>
            <a:off x="1890793" y="1822315"/>
            <a:ext cx="6851787" cy="4814459"/>
          </a:xfrm>
        </p:spPr>
      </p:pic>
    </p:spTree>
    <p:extLst>
      <p:ext uri="{BB962C8B-B14F-4D97-AF65-F5344CB8AC3E}">
        <p14:creationId xmlns:p14="http://schemas.microsoft.com/office/powerpoint/2010/main" val="38220215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B941C4-F4EB-4AB8-A2D4-65FAA0965D49}"/>
              </a:ext>
            </a:extLst>
          </p:cNvPr>
          <p:cNvSpPr>
            <a:spLocks noGrp="1"/>
          </p:cNvSpPr>
          <p:nvPr>
            <p:ph type="title"/>
          </p:nvPr>
        </p:nvSpPr>
        <p:spPr>
          <a:xfrm>
            <a:off x="1024129" y="585216"/>
            <a:ext cx="3779085" cy="1499616"/>
          </a:xfrm>
        </p:spPr>
        <p:txBody>
          <a:bodyPr>
            <a:normAutofit/>
          </a:bodyPr>
          <a:lstStyle/>
          <a:p>
            <a:r>
              <a:rPr lang="en-US">
                <a:solidFill>
                  <a:srgbClr val="FFFFFF"/>
                </a:solidFill>
              </a:rPr>
              <a:t>Credit Derivatives</a:t>
            </a:r>
          </a:p>
        </p:txBody>
      </p:sp>
      <p:cxnSp>
        <p:nvCxnSpPr>
          <p:cNvPr id="11" name="Straight Connector 10">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C53C532-7B6F-400E-82FA-85CD5B6B07C2}"/>
              </a:ext>
            </a:extLst>
          </p:cNvPr>
          <p:cNvSpPr>
            <a:spLocks noGrp="1"/>
          </p:cNvSpPr>
          <p:nvPr>
            <p:ph idx="1"/>
          </p:nvPr>
        </p:nvSpPr>
        <p:spPr>
          <a:xfrm>
            <a:off x="1024129" y="2286000"/>
            <a:ext cx="3791711" cy="3931920"/>
          </a:xfrm>
        </p:spPr>
        <p:txBody>
          <a:bodyPr>
            <a:normAutofit/>
          </a:bodyPr>
          <a:lstStyle/>
          <a:p>
            <a:r>
              <a:rPr lang="en-US">
                <a:solidFill>
                  <a:srgbClr val="FFFFFF"/>
                </a:solidFill>
              </a:rPr>
              <a:t>Definition: a credit default swap is a derivative contract between two parties, a credit protection buyer and a credit protection seller, in which the buyer makes a series of cash payments to the seller and receives a promise of compensation for credit losses resulting from the default of a third party.</a:t>
            </a:r>
          </a:p>
        </p:txBody>
      </p:sp>
      <p:pic>
        <p:nvPicPr>
          <p:cNvPr id="6" name="Picture 5">
            <a:extLst>
              <a:ext uri="{FF2B5EF4-FFF2-40B4-BE49-F238E27FC236}">
                <a16:creationId xmlns:a16="http://schemas.microsoft.com/office/drawing/2014/main" id="{C85C3C4A-E7D4-4AF4-B7F0-D2D98D18994B}"/>
              </a:ext>
            </a:extLst>
          </p:cNvPr>
          <p:cNvPicPr>
            <a:picLocks noChangeAspect="1"/>
          </p:cNvPicPr>
          <p:nvPr/>
        </p:nvPicPr>
        <p:blipFill>
          <a:blip r:embed="rId2"/>
          <a:stretch>
            <a:fillRect/>
          </a:stretch>
        </p:blipFill>
        <p:spPr>
          <a:xfrm>
            <a:off x="6096000" y="2084832"/>
            <a:ext cx="5475833" cy="1749853"/>
          </a:xfrm>
          <a:prstGeom prst="rect">
            <a:avLst/>
          </a:prstGeom>
        </p:spPr>
      </p:pic>
    </p:spTree>
    <p:extLst>
      <p:ext uri="{BB962C8B-B14F-4D97-AF65-F5344CB8AC3E}">
        <p14:creationId xmlns:p14="http://schemas.microsoft.com/office/powerpoint/2010/main" val="19052168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Magnifying glass showing decling performance">
            <a:extLst>
              <a:ext uri="{FF2B5EF4-FFF2-40B4-BE49-F238E27FC236}">
                <a16:creationId xmlns:a16="http://schemas.microsoft.com/office/drawing/2014/main" id="{5F12547E-7D42-0A6B-A0E2-45EE90C43628}"/>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90"/>
          </a:xfrm>
          <a:prstGeom prst="rect">
            <a:avLst/>
          </a:prstGeom>
        </p:spPr>
      </p:pic>
      <p:sp>
        <p:nvSpPr>
          <p:cNvPr id="2" name="Title 1">
            <a:extLst>
              <a:ext uri="{FF2B5EF4-FFF2-40B4-BE49-F238E27FC236}">
                <a16:creationId xmlns:a16="http://schemas.microsoft.com/office/drawing/2014/main" id="{4039CD17-9A3C-4BCC-8D8D-05DBDDF34751}"/>
              </a:ext>
            </a:extLst>
          </p:cNvPr>
          <p:cNvSpPr>
            <a:spLocks noGrp="1"/>
          </p:cNvSpPr>
          <p:nvPr>
            <p:ph type="title"/>
          </p:nvPr>
        </p:nvSpPr>
        <p:spPr>
          <a:xfrm>
            <a:off x="1024128" y="585216"/>
            <a:ext cx="9720072" cy="1499616"/>
          </a:xfrm>
        </p:spPr>
        <p:txBody>
          <a:bodyPr>
            <a:normAutofit/>
          </a:bodyPr>
          <a:lstStyle/>
          <a:p>
            <a:r>
              <a:rPr lang="en-US"/>
              <a:t>Credit Derivatives</a:t>
            </a:r>
          </a:p>
        </p:txBody>
      </p:sp>
      <p:cxnSp>
        <p:nvCxnSpPr>
          <p:cNvPr id="15" name="Straight Connector 14">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DD8CD5FF-9E71-4F26-9564-8067DBDCB22A}"/>
              </a:ext>
            </a:extLst>
          </p:cNvPr>
          <p:cNvSpPr>
            <a:spLocks noGrp="1"/>
          </p:cNvSpPr>
          <p:nvPr>
            <p:ph idx="1"/>
          </p:nvPr>
        </p:nvSpPr>
        <p:spPr>
          <a:xfrm>
            <a:off x="1024128" y="2286000"/>
            <a:ext cx="9720073" cy="4023360"/>
          </a:xfrm>
        </p:spPr>
        <p:txBody>
          <a:bodyPr>
            <a:normAutofit/>
          </a:bodyPr>
          <a:lstStyle/>
          <a:p>
            <a:r>
              <a:rPr lang="en-US" sz="2800" dirty="0"/>
              <a:t>Characteristics:</a:t>
            </a:r>
          </a:p>
          <a:p>
            <a:r>
              <a:rPr lang="en-US" sz="2000" dirty="0"/>
              <a:t>Credit spreads depend on the </a:t>
            </a:r>
            <a:r>
              <a:rPr lang="en-US" sz="2000" dirty="0">
                <a:solidFill>
                  <a:srgbClr val="FF0000"/>
                </a:solidFill>
              </a:rPr>
              <a:t>probability of default (POD) </a:t>
            </a:r>
            <a:r>
              <a:rPr lang="en-US" sz="2000" dirty="0"/>
              <a:t>and the </a:t>
            </a:r>
            <a:r>
              <a:rPr lang="en-US" sz="2000" dirty="0">
                <a:solidFill>
                  <a:srgbClr val="FF0000"/>
                </a:solidFill>
              </a:rPr>
              <a:t>loss given default (LGD).</a:t>
            </a:r>
          </a:p>
          <a:p>
            <a:r>
              <a:rPr lang="en-US" sz="2000" dirty="0"/>
              <a:t>This contingent payment equals the issuer </a:t>
            </a:r>
            <a:r>
              <a:rPr lang="en-US" sz="2000" dirty="0">
                <a:solidFill>
                  <a:srgbClr val="FF0000"/>
                </a:solidFill>
              </a:rPr>
              <a:t>loss given default </a:t>
            </a:r>
            <a:r>
              <a:rPr lang="en-US" sz="2000" dirty="0"/>
              <a:t>for the CDS contract notional amount.</a:t>
            </a:r>
          </a:p>
          <a:p>
            <a:r>
              <a:rPr lang="en-US" sz="2000" dirty="0">
                <a:solidFill>
                  <a:srgbClr val="FF0000"/>
                </a:solidFill>
              </a:rPr>
              <a:t>A credit protection buyer </a:t>
            </a:r>
            <a:r>
              <a:rPr lang="en-US" sz="2000" dirty="0"/>
              <a:t>without the corresponding fixed-income exposure who</a:t>
            </a:r>
          </a:p>
          <a:p>
            <a:r>
              <a:rPr lang="en-US" sz="2000" dirty="0"/>
              <a:t>buys a CDS is seeking to </a:t>
            </a:r>
            <a:r>
              <a:rPr lang="en-US" sz="2000" dirty="0">
                <a:solidFill>
                  <a:srgbClr val="FF0000"/>
                </a:solidFill>
              </a:rPr>
              <a:t>gain from higher credit spreads </a:t>
            </a:r>
            <a:r>
              <a:rPr lang="en-US" sz="2000" dirty="0"/>
              <a:t>(which correspond to lower</a:t>
            </a:r>
          </a:p>
          <a:p>
            <a:r>
              <a:rPr lang="en-US" sz="2000" dirty="0"/>
              <a:t>cash bond prices) for an underlying issuer and is therefore </a:t>
            </a:r>
            <a:r>
              <a:rPr lang="en-US" sz="2000" dirty="0">
                <a:solidFill>
                  <a:srgbClr val="FF0000"/>
                </a:solidFill>
              </a:rPr>
              <a:t>short credit risk</a:t>
            </a:r>
            <a:r>
              <a:rPr lang="en-US" sz="2000" dirty="0"/>
              <a:t>.</a:t>
            </a:r>
          </a:p>
        </p:txBody>
      </p:sp>
    </p:spTree>
    <p:extLst>
      <p:ext uri="{BB962C8B-B14F-4D97-AF65-F5344CB8AC3E}">
        <p14:creationId xmlns:p14="http://schemas.microsoft.com/office/powerpoint/2010/main" val="23138067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CC79C36E-43F0-433E-C6C4-0384E095C1CB}"/>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4CA17B5B-6C34-4B33-847F-7CE7E1E2EEC5}"/>
              </a:ext>
            </a:extLst>
          </p:cNvPr>
          <p:cNvSpPr>
            <a:spLocks noGrp="1"/>
          </p:cNvSpPr>
          <p:nvPr>
            <p:ph type="title"/>
          </p:nvPr>
        </p:nvSpPr>
        <p:spPr>
          <a:xfrm>
            <a:off x="1024128" y="585216"/>
            <a:ext cx="9720072" cy="1499616"/>
          </a:xfrm>
        </p:spPr>
        <p:txBody>
          <a:bodyPr>
            <a:normAutofit/>
          </a:bodyPr>
          <a:lstStyle/>
          <a:p>
            <a:r>
              <a:rPr lang="en-US"/>
              <a:t>practices</a:t>
            </a:r>
            <a:endParaRPr lang="en-US" dirty="0"/>
          </a:p>
        </p:txBody>
      </p:sp>
      <p:cxnSp>
        <p:nvCxnSpPr>
          <p:cNvPr id="10" name="Straight Connector 9">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CD810EB-3479-449D-9F75-388A2ACC46F3}"/>
              </a:ext>
            </a:extLst>
          </p:cNvPr>
          <p:cNvSpPr>
            <a:spLocks noGrp="1"/>
          </p:cNvSpPr>
          <p:nvPr>
            <p:ph idx="1"/>
          </p:nvPr>
        </p:nvSpPr>
        <p:spPr>
          <a:xfrm>
            <a:off x="1024128" y="2286000"/>
            <a:ext cx="9720073" cy="4023360"/>
          </a:xfrm>
        </p:spPr>
        <p:txBody>
          <a:bodyPr>
            <a:normAutofit/>
          </a:bodyPr>
          <a:lstStyle/>
          <a:p>
            <a:r>
              <a:rPr lang="en-US" dirty="0"/>
              <a:t>Describe how a credit protection seller’s position is similar to that of an underlying cash bond investment.</a:t>
            </a:r>
          </a:p>
        </p:txBody>
      </p:sp>
    </p:spTree>
    <p:extLst>
      <p:ext uri="{BB962C8B-B14F-4D97-AF65-F5344CB8AC3E}">
        <p14:creationId xmlns:p14="http://schemas.microsoft.com/office/powerpoint/2010/main" val="15466105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55FAA-D3FA-4F1A-A02C-B784649F87C0}"/>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13F03F16-5ABE-42DD-82E6-746767ED24A7}"/>
              </a:ext>
            </a:extLst>
          </p:cNvPr>
          <p:cNvSpPr>
            <a:spLocks noGrp="1"/>
          </p:cNvSpPr>
          <p:nvPr>
            <p:ph idx="1"/>
          </p:nvPr>
        </p:nvSpPr>
        <p:spPr>
          <a:xfrm>
            <a:off x="1024128" y="2286000"/>
            <a:ext cx="8018271" cy="4023360"/>
          </a:xfrm>
        </p:spPr>
        <p:txBody>
          <a:bodyPr>
            <a:normAutofit/>
          </a:bodyPr>
          <a:lstStyle/>
          <a:p>
            <a:r>
              <a:rPr lang="en-US" dirty="0"/>
              <a:t>The forward, futures, or swap </a:t>
            </a:r>
            <a:r>
              <a:rPr lang="en-US" dirty="0">
                <a:solidFill>
                  <a:srgbClr val="FF0000"/>
                </a:solidFill>
              </a:rPr>
              <a:t>pricing</a:t>
            </a:r>
            <a:r>
              <a:rPr lang="en-US" dirty="0"/>
              <a:t> is a concept that represents the fixed</a:t>
            </a:r>
            <a:r>
              <a:rPr lang="zh-CN" altLang="en-US" dirty="0"/>
              <a:t> </a:t>
            </a:r>
            <a:r>
              <a:rPr lang="en-US" dirty="0"/>
              <a:t>price or rate at which the underlying will be purchased at a later date.</a:t>
            </a:r>
          </a:p>
          <a:p>
            <a:r>
              <a:rPr lang="en-US" dirty="0">
                <a:solidFill>
                  <a:srgbClr val="FF0000"/>
                </a:solidFill>
              </a:rPr>
              <a:t>Opportunity cost </a:t>
            </a:r>
            <a:r>
              <a:rPr lang="en-US" dirty="0"/>
              <a:t>(risk-free interest rate, r)</a:t>
            </a:r>
          </a:p>
          <a:p>
            <a:r>
              <a:rPr lang="en-US" dirty="0">
                <a:solidFill>
                  <a:srgbClr val="FF0000"/>
                </a:solidFill>
              </a:rPr>
              <a:t>Other costs of ownership </a:t>
            </a:r>
            <a:r>
              <a:rPr lang="en-US" dirty="0"/>
              <a:t>(C):Owners of some underlying assets, such as physical commodities, must incur storage, transportation, insurance, and/or spoilage costs.</a:t>
            </a:r>
          </a:p>
          <a:p>
            <a:r>
              <a:rPr lang="en-US" dirty="0">
                <a:solidFill>
                  <a:srgbClr val="FF0000"/>
                </a:solidFill>
              </a:rPr>
              <a:t>Benefits of ownership </a:t>
            </a:r>
            <a:r>
              <a:rPr lang="en-US" dirty="0"/>
              <a:t>(B):Stock dividends or bond coupons are examples of cash flow benefits.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70056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4DC16-4213-4A27-BDBB-D9570CE80D4D}"/>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D3A0DF5E-F7E1-491C-9550-A5CA7813EC43}"/>
              </a:ext>
            </a:extLst>
          </p:cNvPr>
          <p:cNvSpPr>
            <a:spLocks noGrp="1"/>
          </p:cNvSpPr>
          <p:nvPr>
            <p:ph idx="1"/>
          </p:nvPr>
        </p:nvSpPr>
        <p:spPr>
          <a:xfrm>
            <a:off x="1024128" y="2286000"/>
            <a:ext cx="8018271" cy="4023360"/>
          </a:xfrm>
        </p:spPr>
        <p:txBody>
          <a:bodyPr>
            <a:normAutofit/>
          </a:bodyPr>
          <a:lstStyle/>
          <a:p>
            <a:pPr marL="0" indent="0">
              <a:buNone/>
            </a:pPr>
            <a:r>
              <a:rPr lang="en-US" sz="2000" dirty="0"/>
              <a:t>For underlying assets with ownership benefits or benefit (B) or costs (C) expressed as a known amount in present value terms at t = 0—shown as PV()</a:t>
            </a:r>
            <a:r>
              <a:rPr lang="en-US" sz="2000" baseline="-25000" dirty="0"/>
              <a:t>0</a:t>
            </a:r>
            <a:r>
              <a:rPr lang="en-US" sz="2000" dirty="0"/>
              <a:t>—the relationship between spot and forward prices in discrete compounding terms can be shown as </a:t>
            </a: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sz="2000" b="1" dirty="0">
                <a:solidFill>
                  <a:srgbClr val="FF0000"/>
                </a:solidFill>
              </a:rPr>
              <a:t>*(1+r)</a:t>
            </a:r>
            <a:r>
              <a:rPr lang="en-US" sz="2000" b="1" baseline="30000" dirty="0">
                <a:solidFill>
                  <a:srgbClr val="FF0000"/>
                </a:solidFill>
              </a:rPr>
              <a:t>T</a:t>
            </a:r>
            <a:endParaRPr lang="en-US" sz="2000" dirty="0">
              <a:solidFill>
                <a:srgbClr val="FF0000"/>
              </a:solidFill>
            </a:endParaRP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sz="2000" b="1" dirty="0">
                <a:solidFill>
                  <a:srgbClr val="FF0000"/>
                </a:solidFill>
              </a:rPr>
              <a:t>+PVC</a:t>
            </a:r>
            <a:r>
              <a:rPr lang="en-US" sz="2000" b="1" baseline="-25000" dirty="0">
                <a:solidFill>
                  <a:srgbClr val="FF0000"/>
                </a:solidFill>
              </a:rPr>
              <a:t>0</a:t>
            </a:r>
            <a:r>
              <a:rPr lang="en-US" sz="2000" b="1" dirty="0">
                <a:solidFill>
                  <a:srgbClr val="FF0000"/>
                </a:solidFill>
              </a:rPr>
              <a:t>-PVB</a:t>
            </a:r>
            <a:r>
              <a:rPr lang="en-US" sz="2000" b="1" baseline="-25000" dirty="0">
                <a:solidFill>
                  <a:srgbClr val="FF0000"/>
                </a:solidFill>
              </a:rPr>
              <a:t>0</a:t>
            </a:r>
            <a:r>
              <a:rPr lang="en-US" sz="2000" b="1" dirty="0">
                <a:solidFill>
                  <a:srgbClr val="FF0000"/>
                </a:solidFill>
              </a:rPr>
              <a:t>)*(1+r)</a:t>
            </a:r>
            <a:r>
              <a:rPr lang="en-US" sz="2000" b="1" baseline="30000" dirty="0">
                <a:solidFill>
                  <a:srgbClr val="FF0000"/>
                </a:solidFill>
              </a:rPr>
              <a:t>T</a:t>
            </a:r>
          </a:p>
          <a:p>
            <a:pPr marL="0" indent="0">
              <a:buNone/>
            </a:pPr>
            <a:r>
              <a:rPr lang="en-US" sz="2000" dirty="0"/>
              <a:t>For benefit (B) and cost (c) expressed as rates of return, the relationship between spot and forward prices under continuous compounding is</a:t>
            </a: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altLang="zh-CN" sz="2000" b="1" dirty="0">
                <a:solidFill>
                  <a:srgbClr val="FF0000"/>
                </a:solidFill>
              </a:rPr>
              <a:t>e</a:t>
            </a:r>
            <a:r>
              <a:rPr lang="en-US" altLang="zh-CN" sz="2000" b="1" baseline="30000" dirty="0">
                <a:solidFill>
                  <a:srgbClr val="FF0000"/>
                </a:solidFill>
              </a:rPr>
              <a:t>r*T</a:t>
            </a:r>
            <a:endParaRPr lang="en-US" sz="2000" b="1" dirty="0">
              <a:solidFill>
                <a:srgbClr val="FF0000"/>
              </a:solidFill>
            </a:endParaRP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altLang="zh-CN" sz="2000" b="1" dirty="0">
                <a:solidFill>
                  <a:srgbClr val="FF0000"/>
                </a:solidFill>
              </a:rPr>
              <a:t>e</a:t>
            </a:r>
            <a:r>
              <a:rPr lang="en-US" altLang="zh-CN" sz="2000" b="1" baseline="30000" dirty="0">
                <a:solidFill>
                  <a:srgbClr val="FF0000"/>
                </a:solidFill>
              </a:rPr>
              <a:t>(</a:t>
            </a:r>
            <a:r>
              <a:rPr lang="en-US" altLang="zh-CN" sz="2000" b="1" baseline="30000" dirty="0" err="1">
                <a:solidFill>
                  <a:srgbClr val="FF0000"/>
                </a:solidFill>
              </a:rPr>
              <a:t>r+C-B</a:t>
            </a:r>
            <a:r>
              <a:rPr lang="en-US" altLang="zh-CN" sz="2000" b="1" baseline="30000" dirty="0">
                <a:solidFill>
                  <a:srgbClr val="FF0000"/>
                </a:solidFill>
              </a:rPr>
              <a:t>)*T</a:t>
            </a:r>
            <a:endParaRPr lang="en-US" sz="2000" b="1" baseline="30000" dirty="0">
              <a:solidFill>
                <a:srgbClr val="FF0000"/>
              </a:solidFill>
            </a:endParaRPr>
          </a:p>
          <a:p>
            <a:endParaRPr lang="en-US" sz="2000" baseline="30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2521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2C7C5-1409-4652-982C-BEBCE05D0C6A}"/>
              </a:ext>
            </a:extLst>
          </p:cNvPr>
          <p:cNvSpPr>
            <a:spLocks noGrp="1"/>
          </p:cNvSpPr>
          <p:nvPr>
            <p:ph type="title"/>
          </p:nvPr>
        </p:nvSpPr>
        <p:spPr/>
        <p:txBody>
          <a:bodyPr>
            <a:normAutofit/>
          </a:bodyPr>
          <a:lstStyle/>
          <a:p>
            <a:r>
              <a:rPr lang="en-US" sz="4000" dirty="0"/>
              <a:t>Pricing and valuation of forward</a:t>
            </a:r>
          </a:p>
        </p:txBody>
      </p:sp>
      <p:graphicFrame>
        <p:nvGraphicFramePr>
          <p:cNvPr id="5" name="Content Placeholder 2">
            <a:extLst>
              <a:ext uri="{FF2B5EF4-FFF2-40B4-BE49-F238E27FC236}">
                <a16:creationId xmlns:a16="http://schemas.microsoft.com/office/drawing/2014/main" id="{AE9D2EAF-8251-5795-22F3-FD99A38F5557}"/>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68541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E38C88-C1E0-463B-A933-FD379FF1EB09}"/>
              </a:ext>
            </a:extLst>
          </p:cNvPr>
          <p:cNvSpPr>
            <a:spLocks noGrp="1"/>
          </p:cNvSpPr>
          <p:nvPr>
            <p:ph type="title"/>
          </p:nvPr>
        </p:nvSpPr>
        <p:spPr>
          <a:xfrm>
            <a:off x="310039" y="640080"/>
            <a:ext cx="3429855" cy="5613236"/>
          </a:xfrm>
        </p:spPr>
        <p:txBody>
          <a:bodyPr anchor="ctr">
            <a:normAutofit/>
          </a:bodyPr>
          <a:lstStyle/>
          <a:p>
            <a:r>
              <a:rPr lang="en-US">
                <a:solidFill>
                  <a:srgbClr val="FFFFFF"/>
                </a:solidFill>
              </a:rPr>
              <a:t>Pricing and valuation of forward</a:t>
            </a:r>
          </a:p>
        </p:txBody>
      </p:sp>
      <p:sp>
        <p:nvSpPr>
          <p:cNvPr id="3" name="Content Placeholder 2">
            <a:extLst>
              <a:ext uri="{FF2B5EF4-FFF2-40B4-BE49-F238E27FC236}">
                <a16:creationId xmlns:a16="http://schemas.microsoft.com/office/drawing/2014/main" id="{ACD318D9-D4F9-452E-9111-0D565BD2631C}"/>
              </a:ext>
            </a:extLst>
          </p:cNvPr>
          <p:cNvSpPr>
            <a:spLocks noGrp="1"/>
          </p:cNvSpPr>
          <p:nvPr>
            <p:ph idx="1"/>
          </p:nvPr>
        </p:nvSpPr>
        <p:spPr>
          <a:xfrm>
            <a:off x="4699818" y="640080"/>
            <a:ext cx="7172138" cy="3745107"/>
          </a:xfrm>
        </p:spPr>
        <p:txBody>
          <a:bodyPr>
            <a:normAutofit/>
          </a:bodyPr>
          <a:lstStyle/>
          <a:p>
            <a:r>
              <a:rPr lang="en-US" altLang="zh-CN" dirty="0"/>
              <a:t>fc/dc, price currency/base currency                 </a:t>
            </a:r>
          </a:p>
          <a:p>
            <a:r>
              <a:rPr lang="en-US" altLang="zh-CN" dirty="0"/>
              <a:t>USD/EUR=1.2 USD1.2=EUR1</a:t>
            </a:r>
          </a:p>
          <a:p>
            <a:r>
              <a:rPr lang="en-US" dirty="0"/>
              <a:t>A long FX forward position involves the purchase of the base currency and the sale</a:t>
            </a:r>
            <a:r>
              <a:rPr lang="zh-CN" altLang="en-US" dirty="0"/>
              <a:t> </a:t>
            </a:r>
            <a:r>
              <a:rPr lang="en-US" dirty="0"/>
              <a:t>of the price currency.</a:t>
            </a:r>
          </a:p>
          <a:p>
            <a:r>
              <a:rPr lang="en-US" sz="2800" b="1" dirty="0">
                <a:solidFill>
                  <a:srgbClr val="FF0000"/>
                </a:solidFill>
              </a:rPr>
              <a:t>F</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(T)=S</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*e</a:t>
            </a:r>
            <a:r>
              <a:rPr lang="en-US" sz="2800" b="1" baseline="30000" dirty="0">
                <a:solidFill>
                  <a:srgbClr val="FF0000"/>
                </a:solidFill>
              </a:rPr>
              <a:t>(r</a:t>
            </a:r>
            <a:r>
              <a:rPr lang="en-US" sz="2800" b="1" baseline="-25000" dirty="0">
                <a:solidFill>
                  <a:srgbClr val="FF0000"/>
                </a:solidFill>
              </a:rPr>
              <a:t>f</a:t>
            </a:r>
            <a:r>
              <a:rPr lang="en-US" sz="2800" b="1" baseline="30000" dirty="0">
                <a:solidFill>
                  <a:srgbClr val="FF0000"/>
                </a:solidFill>
              </a:rPr>
              <a:t>-</a:t>
            </a:r>
            <a:r>
              <a:rPr lang="en-US" sz="2800" b="1" baseline="30000" dirty="0" err="1">
                <a:solidFill>
                  <a:srgbClr val="FF0000"/>
                </a:solidFill>
              </a:rPr>
              <a:t>r</a:t>
            </a:r>
            <a:r>
              <a:rPr lang="en-US" sz="2800" b="1" baseline="-25000" dirty="0" err="1">
                <a:solidFill>
                  <a:srgbClr val="FF0000"/>
                </a:solidFill>
              </a:rPr>
              <a:t>d</a:t>
            </a:r>
            <a:r>
              <a:rPr lang="en-US" sz="2800" b="1" baseline="30000" dirty="0">
                <a:solidFill>
                  <a:srgbClr val="FF0000"/>
                </a:solidFill>
              </a:rPr>
              <a:t>)T</a:t>
            </a:r>
          </a:p>
        </p:txBody>
      </p:sp>
      <p:pic>
        <p:nvPicPr>
          <p:cNvPr id="5" name="Picture 4" descr="表格&#10;&#10;描述已自动生成">
            <a:extLst>
              <a:ext uri="{FF2B5EF4-FFF2-40B4-BE49-F238E27FC236}">
                <a16:creationId xmlns:a16="http://schemas.microsoft.com/office/drawing/2014/main" id="{1B4BDE04-8592-4349-8C26-C5A41BAF6FAA}"/>
              </a:ext>
            </a:extLst>
          </p:cNvPr>
          <p:cNvPicPr>
            <a:picLocks noChangeAspect="1"/>
          </p:cNvPicPr>
          <p:nvPr/>
        </p:nvPicPr>
        <p:blipFill>
          <a:blip r:embed="rId2"/>
          <a:stretch>
            <a:fillRect/>
          </a:stretch>
        </p:blipFill>
        <p:spPr>
          <a:xfrm>
            <a:off x="4699818" y="3304608"/>
            <a:ext cx="5915708" cy="1685977"/>
          </a:xfrm>
          <a:prstGeom prst="rect">
            <a:avLst/>
          </a:prstGeom>
        </p:spPr>
      </p:pic>
    </p:spTree>
    <p:extLst>
      <p:ext uri="{BB962C8B-B14F-4D97-AF65-F5344CB8AC3E}">
        <p14:creationId xmlns:p14="http://schemas.microsoft.com/office/powerpoint/2010/main" val="23426413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6C67E-1ADA-4B4D-B88C-791820C4743B}"/>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D7CB2FB7-2741-41B6-B209-0C9D74B5EBAF}"/>
              </a:ext>
            </a:extLst>
          </p:cNvPr>
          <p:cNvSpPr>
            <a:spLocks noGrp="1"/>
          </p:cNvSpPr>
          <p:nvPr>
            <p:ph idx="1"/>
          </p:nvPr>
        </p:nvSpPr>
        <p:spPr>
          <a:xfrm>
            <a:off x="1024128" y="2286000"/>
            <a:ext cx="8018271" cy="4023360"/>
          </a:xfrm>
        </p:spPr>
        <p:txBody>
          <a:bodyPr>
            <a:normAutofit/>
          </a:bodyPr>
          <a:lstStyle/>
          <a:p>
            <a:r>
              <a:rPr lang="en-US" dirty="0"/>
              <a:t>Assume the current AUD/USD spot price is 1.3335. The Australian dollar is the price currency or foreign currency, and the US dollar is the base or domestic currency (AUD1.3335 = USD1). The six-month Australian dollar risk-free rate is 0.05%, and the six-month US dollar risk-free rate is 0.20%.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4834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Angled shot of pen on a graph">
            <a:extLst>
              <a:ext uri="{FF2B5EF4-FFF2-40B4-BE49-F238E27FC236}">
                <a16:creationId xmlns:a16="http://schemas.microsoft.com/office/drawing/2014/main" id="{BCFAF96D-41C5-B839-C554-B7E21864A018}"/>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B97CF053-FED7-48E2-A00B-BBB5E8B473DC}"/>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74D2138-8CC3-4F9F-9181-583CABEC6842}"/>
              </a:ext>
            </a:extLst>
          </p:cNvPr>
          <p:cNvSpPr>
            <a:spLocks noGrp="1"/>
          </p:cNvSpPr>
          <p:nvPr>
            <p:ph idx="1"/>
          </p:nvPr>
        </p:nvSpPr>
        <p:spPr>
          <a:xfrm>
            <a:off x="1024128" y="2286000"/>
            <a:ext cx="9720073" cy="4023360"/>
          </a:xfrm>
        </p:spPr>
        <p:txBody>
          <a:bodyPr>
            <a:normAutofit/>
          </a:bodyPr>
          <a:lstStyle/>
          <a:p>
            <a:r>
              <a:rPr lang="en-US" dirty="0"/>
              <a:t>This mark-to-market value of a contract reflects the change in the underlying price and other factors that would result in a gain or loss to a counterparty if the forward contract were to be settled immediately.</a:t>
            </a:r>
          </a:p>
          <a:p>
            <a:r>
              <a:rPr lang="en-US" dirty="0"/>
              <a:t>Pricing and Valuation of Forward Contracts at </a:t>
            </a:r>
            <a:r>
              <a:rPr lang="en-US" dirty="0">
                <a:solidFill>
                  <a:srgbClr val="FF0000"/>
                </a:solidFill>
              </a:rPr>
              <a:t>Initiation</a:t>
            </a:r>
            <a:r>
              <a:rPr lang="en-US" dirty="0"/>
              <a:t>:</a:t>
            </a:r>
          </a:p>
          <a:p>
            <a:r>
              <a:rPr lang="en-US" dirty="0">
                <a:solidFill>
                  <a:srgbClr val="FF0000"/>
                </a:solidFill>
              </a:rPr>
              <a:t>V</a:t>
            </a:r>
            <a:r>
              <a:rPr lang="en-US" baseline="-25000" dirty="0">
                <a:solidFill>
                  <a:srgbClr val="FF0000"/>
                </a:solidFill>
              </a:rPr>
              <a:t>0</a:t>
            </a:r>
            <a:r>
              <a:rPr lang="en-US" dirty="0">
                <a:solidFill>
                  <a:srgbClr val="FF0000"/>
                </a:solidFill>
              </a:rPr>
              <a:t>(T) = 0</a:t>
            </a:r>
          </a:p>
          <a:p>
            <a:r>
              <a:rPr lang="en-US" dirty="0"/>
              <a:t>Pricing and Valuation of Forward Contracts at </a:t>
            </a:r>
            <a:r>
              <a:rPr lang="en-US" dirty="0">
                <a:solidFill>
                  <a:srgbClr val="FF0000"/>
                </a:solidFill>
              </a:rPr>
              <a:t>Maturity</a:t>
            </a:r>
            <a:r>
              <a:rPr lang="en-US" dirty="0"/>
              <a: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a:t>
            </a:r>
          </a:p>
          <a:p>
            <a:endParaRPr lang="en-US" dirty="0"/>
          </a:p>
          <a:p>
            <a:endParaRPr lang="en-US" dirty="0"/>
          </a:p>
          <a:p>
            <a:endParaRPr lang="en-US" dirty="0"/>
          </a:p>
        </p:txBody>
      </p:sp>
    </p:spTree>
    <p:extLst>
      <p:ext uri="{BB962C8B-B14F-4D97-AF65-F5344CB8AC3E}">
        <p14:creationId xmlns:p14="http://schemas.microsoft.com/office/powerpoint/2010/main" val="37007237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2D259109-80FB-1BC8-849D-98789A94E4F1}"/>
              </a:ext>
            </a:extLst>
          </p:cNvPr>
          <p:cNvPicPr>
            <a:picLocks noChangeAspect="1"/>
          </p:cNvPicPr>
          <p:nvPr/>
        </p:nvPicPr>
        <p:blipFill rotWithShape="1">
          <a:blip r:embed="rId2">
            <a:duotone>
              <a:schemeClr val="bg2">
                <a:shade val="45000"/>
                <a:satMod val="135000"/>
              </a:schemeClr>
              <a:prstClr val="white"/>
            </a:duotone>
            <a:alphaModFix amt="40000"/>
          </a:blip>
          <a:srcRect t="1510" b="14220"/>
          <a:stretch/>
        </p:blipFill>
        <p:spPr>
          <a:xfrm>
            <a:off x="20" y="10"/>
            <a:ext cx="12191980" cy="6857989"/>
          </a:xfrm>
          <a:prstGeom prst="rect">
            <a:avLst/>
          </a:prstGeom>
        </p:spPr>
      </p:pic>
      <p:sp>
        <p:nvSpPr>
          <p:cNvPr id="2" name="Title 1">
            <a:extLst>
              <a:ext uri="{FF2B5EF4-FFF2-40B4-BE49-F238E27FC236}">
                <a16:creationId xmlns:a16="http://schemas.microsoft.com/office/drawing/2014/main" id="{6AB1859F-1B7B-4EF2-B38C-4347693C57A0}"/>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87072C0-88A0-4004-90A9-A48EFC192439}"/>
              </a:ext>
            </a:extLst>
          </p:cNvPr>
          <p:cNvSpPr>
            <a:spLocks noGrp="1"/>
          </p:cNvSpPr>
          <p:nvPr>
            <p:ph idx="1"/>
          </p:nvPr>
        </p:nvSpPr>
        <p:spPr>
          <a:xfrm>
            <a:off x="1024128" y="2286000"/>
            <a:ext cx="9720073" cy="4023360"/>
          </a:xfrm>
        </p:spPr>
        <p:txBody>
          <a:bodyPr>
            <a:normAutofit/>
          </a:bodyPr>
          <a:lstStyle/>
          <a:p>
            <a:r>
              <a:rPr lang="en-US" dirty="0"/>
              <a:t>The mark-to-market value of a contract at any point in time from inception to maturity, Vt(T), reflects the relationship between the current spot price at time t (St) and the present value of the forward price at time t discounted at the current risk-free rate.</a:t>
            </a:r>
          </a:p>
          <a:p>
            <a:r>
              <a:rPr lang="en-US" dirty="0"/>
              <a:t>Pricing and Valuation of Forward Contracts during the Life of the Contract: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r>
              <a:rPr lang="en-US" dirty="0"/>
              <a:t>Pricing and Valuation of Forward Contracts with Additional Costs or Benefit: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a:t>
            </a:r>
            <a:r>
              <a:rPr lang="en-US" dirty="0" err="1">
                <a:solidFill>
                  <a:srgbClr val="FF0000"/>
                </a:solidFill>
              </a:rPr>
              <a:t>PVB</a:t>
            </a:r>
            <a:r>
              <a:rPr lang="en-US" baseline="-25000" dirty="0" err="1">
                <a:solidFill>
                  <a:srgbClr val="FF0000"/>
                </a:solidFill>
              </a:rPr>
              <a:t>t</a:t>
            </a:r>
            <a:r>
              <a:rPr lang="en-US" dirty="0">
                <a:solidFill>
                  <a:srgbClr val="FF0000"/>
                </a:solidFill>
              </a:rPr>
              <a:t>+ </a:t>
            </a:r>
            <a:r>
              <a:rPr lang="en-US" dirty="0" err="1">
                <a:solidFill>
                  <a:srgbClr val="FF0000"/>
                </a:solidFill>
              </a:rPr>
              <a:t>PVC</a:t>
            </a:r>
            <a:r>
              <a:rPr lang="en-US" baseline="-25000" dirty="0" err="1">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endParaRPr lang="en-US" baseline="30000" dirty="0"/>
          </a:p>
        </p:txBody>
      </p:sp>
    </p:spTree>
    <p:extLst>
      <p:ext uri="{BB962C8B-B14F-4D97-AF65-F5344CB8AC3E}">
        <p14:creationId xmlns:p14="http://schemas.microsoft.com/office/powerpoint/2010/main" val="3710483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8D5B9-88E4-44F9-804F-4CB8957CD25F}"/>
              </a:ext>
            </a:extLst>
          </p:cNvPr>
          <p:cNvSpPr>
            <a:spLocks noGrp="1"/>
          </p:cNvSpPr>
          <p:nvPr>
            <p:ph type="title"/>
          </p:nvPr>
        </p:nvSpPr>
        <p:spPr/>
        <p:txBody>
          <a:bodyPr>
            <a:normAutofit/>
          </a:bodyPr>
          <a:lstStyle/>
          <a:p>
            <a:r>
              <a:rPr lang="en-US" sz="4800" dirty="0"/>
              <a:t>Forward</a:t>
            </a:r>
          </a:p>
        </p:txBody>
      </p:sp>
      <p:sp>
        <p:nvSpPr>
          <p:cNvPr id="15" name="Content Placeholder 7">
            <a:extLst>
              <a:ext uri="{FF2B5EF4-FFF2-40B4-BE49-F238E27FC236}">
                <a16:creationId xmlns:a16="http://schemas.microsoft.com/office/drawing/2014/main" id="{4751EDB2-030F-DD84-7265-E39D3BD2E91F}"/>
              </a:ext>
            </a:extLst>
          </p:cNvPr>
          <p:cNvSpPr>
            <a:spLocks noGrp="1"/>
          </p:cNvSpPr>
          <p:nvPr>
            <p:ph idx="1"/>
          </p:nvPr>
        </p:nvSpPr>
        <p:spPr>
          <a:xfrm>
            <a:off x="757084" y="2084832"/>
            <a:ext cx="5680587" cy="4023360"/>
          </a:xfrm>
        </p:spPr>
        <p:txBody>
          <a:bodyPr>
            <a:normAutofit/>
          </a:bodyPr>
          <a:lstStyle/>
          <a:p>
            <a:r>
              <a:rPr lang="en-US" b="1" dirty="0">
                <a:solidFill>
                  <a:srgbClr val="FF0000"/>
                </a:solidFill>
              </a:rPr>
              <a:t>Long</a:t>
            </a:r>
            <a:r>
              <a:rPr lang="zh-CN" altLang="en-US" b="1" dirty="0">
                <a:solidFill>
                  <a:srgbClr val="FF0000"/>
                </a:solidFill>
              </a:rPr>
              <a:t> </a:t>
            </a:r>
            <a:r>
              <a:rPr lang="en-US" altLang="zh-CN" b="1" dirty="0">
                <a:solidFill>
                  <a:srgbClr val="FF0000"/>
                </a:solidFill>
              </a:rPr>
              <a:t>Forward Payoff Profile</a:t>
            </a:r>
          </a:p>
          <a:p>
            <a:r>
              <a:rPr lang="en-US" b="1" dirty="0">
                <a:solidFill>
                  <a:srgbClr val="FF0000"/>
                </a:solidFill>
              </a:rPr>
              <a:t>Buyer Payoff = S</a:t>
            </a:r>
            <a:r>
              <a:rPr lang="en-US" b="1" baseline="-25000" dirty="0">
                <a:solidFill>
                  <a:srgbClr val="FF0000"/>
                </a:solidFill>
              </a:rPr>
              <a:t>T</a:t>
            </a:r>
            <a:r>
              <a:rPr lang="en-US" b="1" dirty="0">
                <a:solidFill>
                  <a:srgbClr val="FF0000"/>
                </a:solidFill>
              </a:rPr>
              <a:t>-F</a:t>
            </a:r>
            <a:r>
              <a:rPr lang="en-US" b="1" baseline="-25000" dirty="0">
                <a:solidFill>
                  <a:srgbClr val="FF0000"/>
                </a:solidFill>
              </a:rPr>
              <a:t>0</a:t>
            </a:r>
            <a:r>
              <a:rPr lang="en-US" b="1" dirty="0">
                <a:solidFill>
                  <a:srgbClr val="FF0000"/>
                </a:solidFill>
              </a:rPr>
              <a:t>(T)</a:t>
            </a:r>
          </a:p>
        </p:txBody>
      </p:sp>
      <p:pic>
        <p:nvPicPr>
          <p:cNvPr id="4" name="内容占位符 3" descr="图表, 折线图&#10;&#10;描述已自动生成">
            <a:extLst>
              <a:ext uri="{FF2B5EF4-FFF2-40B4-BE49-F238E27FC236}">
                <a16:creationId xmlns:a16="http://schemas.microsoft.com/office/drawing/2014/main" id="{FA66B1AC-CF02-2846-919A-09569DCC6EBB}"/>
              </a:ext>
            </a:extLst>
          </p:cNvPr>
          <p:cNvPicPr>
            <a:picLocks noChangeAspect="1"/>
          </p:cNvPicPr>
          <p:nvPr/>
        </p:nvPicPr>
        <p:blipFill>
          <a:blip r:embed="rId2"/>
          <a:stretch>
            <a:fillRect/>
          </a:stretch>
        </p:blipFill>
        <p:spPr>
          <a:xfrm>
            <a:off x="889819" y="3145638"/>
            <a:ext cx="4026955" cy="3714864"/>
          </a:xfrm>
          <a:prstGeom prst="rect">
            <a:avLst/>
          </a:prstGeom>
        </p:spPr>
      </p:pic>
    </p:spTree>
    <p:extLst>
      <p:ext uri="{BB962C8B-B14F-4D97-AF65-F5344CB8AC3E}">
        <p14:creationId xmlns:p14="http://schemas.microsoft.com/office/powerpoint/2010/main" val="5327758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8676B16B-A843-7DF5-4624-8262FDDA622C}"/>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D19AF79F-38A7-422A-AA21-0F6DC9F09FC3}"/>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2FB3E75-1B4A-4CC9-944D-FE1440DD3CC0}"/>
              </a:ext>
            </a:extLst>
          </p:cNvPr>
          <p:cNvSpPr>
            <a:spLocks noGrp="1"/>
          </p:cNvSpPr>
          <p:nvPr>
            <p:ph idx="1"/>
          </p:nvPr>
        </p:nvSpPr>
        <p:spPr>
          <a:xfrm>
            <a:off x="1024128" y="2286000"/>
            <a:ext cx="9720073" cy="4023360"/>
          </a:xfrm>
        </p:spPr>
        <p:txBody>
          <a:bodyPr>
            <a:normAutofit/>
          </a:bodyPr>
          <a:lstStyle/>
          <a:p>
            <a:r>
              <a:rPr lang="en-US" dirty="0"/>
              <a:t>VFO enters into a six-month forward contract with a financial intermediary to sell </a:t>
            </a:r>
            <a:r>
              <a:rPr lang="en-US" dirty="0" err="1"/>
              <a:t>Biomian</a:t>
            </a:r>
            <a:r>
              <a:rPr lang="en-US" dirty="0"/>
              <a:t> shares at F0(T) = INR300.84 per share. The spot price at t = 0 is INR295 per share and the risk-free rate is 4%.</a:t>
            </a:r>
          </a:p>
          <a:p>
            <a:r>
              <a:rPr lang="en-US" dirty="0"/>
              <a:t>1. Calculate the forward contract MTM from VFO’s perspective in three months (t = 0.25) if </a:t>
            </a:r>
            <a:r>
              <a:rPr lang="en-US" dirty="0" err="1"/>
              <a:t>Biomian’s</a:t>
            </a:r>
            <a:r>
              <a:rPr lang="en-US" dirty="0"/>
              <a:t> spot price (St) falls to INR285 per share.</a:t>
            </a:r>
          </a:p>
          <a:p>
            <a:r>
              <a:rPr lang="en-US" dirty="0"/>
              <a:t>2. Show the forward contract MTM from VFO’s perspective in Question (1) if the risk-free rate doubles from 4% to 8%, and interpret the results.</a:t>
            </a:r>
          </a:p>
        </p:txBody>
      </p:sp>
    </p:spTree>
    <p:extLst>
      <p:ext uri="{BB962C8B-B14F-4D97-AF65-F5344CB8AC3E}">
        <p14:creationId xmlns:p14="http://schemas.microsoft.com/office/powerpoint/2010/main" val="19488908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E75D6195-F2FA-5F78-3BD6-461701448ACA}"/>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A4ED4B43-E25A-46B5-92AE-1702C1D940B9}"/>
              </a:ext>
            </a:extLst>
          </p:cNvPr>
          <p:cNvSpPr>
            <a:spLocks noGrp="1"/>
          </p:cNvSpPr>
          <p:nvPr>
            <p:ph type="title"/>
          </p:nvPr>
        </p:nvSpPr>
        <p:spPr>
          <a:xfrm>
            <a:off x="1024128" y="585216"/>
            <a:ext cx="9720072" cy="1499616"/>
          </a:xfrm>
        </p:spPr>
        <p:txBody>
          <a:bodyPr>
            <a:normAutofit/>
          </a:bodyPr>
          <a:lstStyle/>
          <a:p>
            <a:r>
              <a:rPr lang="en-US" dirty="0"/>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91C6A0F-B006-463D-BFE1-E1169E836FA1}"/>
              </a:ext>
            </a:extLst>
          </p:cNvPr>
          <p:cNvSpPr>
            <a:spLocks noGrp="1"/>
          </p:cNvSpPr>
          <p:nvPr>
            <p:ph idx="1"/>
          </p:nvPr>
        </p:nvSpPr>
        <p:spPr>
          <a:xfrm>
            <a:off x="1024128" y="2286000"/>
            <a:ext cx="9720073" cy="4023360"/>
          </a:xfrm>
        </p:spPr>
        <p:txBody>
          <a:bodyPr>
            <a:normAutofit/>
          </a:bodyPr>
          <a:lstStyle/>
          <a:p>
            <a:r>
              <a:rPr lang="en-US" dirty="0" err="1"/>
              <a:t>Hightest</a:t>
            </a:r>
            <a:r>
              <a:rPr lang="en-US" dirty="0"/>
              <a:t> Capital agreed to deliver 1,000 Unilever (UL) shares to a financial intermediary in six months under a forward contract at a price of EUR 50,631.10, or EUR 50.6311 per share. Unilever pays a quarterly dividend of EUR 0.30 three months after contract inception and at time T, and the risk-free rate (r) is 5%. Calculate the forward contract breakeven price, St, where Vt(T) = MTM = 0 four months after contract inception if the risk-free rate, r, remains unchanged at 5%.</a:t>
            </a:r>
          </a:p>
        </p:txBody>
      </p:sp>
    </p:spTree>
    <p:extLst>
      <p:ext uri="{BB962C8B-B14F-4D97-AF65-F5344CB8AC3E}">
        <p14:creationId xmlns:p14="http://schemas.microsoft.com/office/powerpoint/2010/main" val="39150807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D72B8-6634-407B-970A-02D4481182F3}"/>
              </a:ext>
            </a:extLst>
          </p:cNvPr>
          <p:cNvSpPr>
            <a:spLocks noGrp="1"/>
          </p:cNvSpPr>
          <p:nvPr>
            <p:ph type="title"/>
          </p:nvPr>
        </p:nvSpPr>
        <p:spPr>
          <a:xfrm>
            <a:off x="1024128" y="585216"/>
            <a:ext cx="8018272" cy="1499616"/>
          </a:xfrm>
        </p:spPr>
        <p:txBody>
          <a:bodyPr>
            <a:normAutofit/>
          </a:bodyPr>
          <a:lstStyle/>
          <a:p>
            <a:r>
              <a:rPr lang="en-US" altLang="zh-CN" dirty="0"/>
              <a:t>Pricing and valuation of forward</a:t>
            </a:r>
            <a:endParaRPr lang="en-US" dirty="0"/>
          </a:p>
        </p:txBody>
      </p:sp>
      <p:sp>
        <p:nvSpPr>
          <p:cNvPr id="3" name="Content Placeholder 2">
            <a:extLst>
              <a:ext uri="{FF2B5EF4-FFF2-40B4-BE49-F238E27FC236}">
                <a16:creationId xmlns:a16="http://schemas.microsoft.com/office/drawing/2014/main" id="{D7207D9F-BCCF-4476-AE47-B89EDD5A18C7}"/>
              </a:ext>
            </a:extLst>
          </p:cNvPr>
          <p:cNvSpPr>
            <a:spLocks noGrp="1"/>
          </p:cNvSpPr>
          <p:nvPr>
            <p:ph idx="1"/>
          </p:nvPr>
        </p:nvSpPr>
        <p:spPr>
          <a:xfrm>
            <a:off x="1024128" y="2286000"/>
            <a:ext cx="8018271" cy="4023360"/>
          </a:xfrm>
        </p:spPr>
        <p:txBody>
          <a:bodyPr>
            <a:normAutofit/>
          </a:bodyPr>
          <a:lstStyle/>
          <a:p>
            <a:r>
              <a:rPr lang="en-US" dirty="0"/>
              <a:t>At any given time t, the MTM value of the FX forward is the difference between the current spot FX price (</a:t>
            </a:r>
            <a:r>
              <a:rPr lang="en-US" dirty="0" err="1"/>
              <a:t>St,f</a:t>
            </a:r>
            <a:r>
              <a:rPr lang="en-US" dirty="0"/>
              <a:t>/d) and the present value of the forward price discounted by the current difference in risk-free rates (rf − rd) for the remaining period through maturity.</a:t>
            </a:r>
          </a:p>
          <a:p>
            <a:r>
              <a:rPr lang="en-US" sz="2800" dirty="0">
                <a:solidFill>
                  <a:srgbClr val="FF0000"/>
                </a:solidFill>
              </a:rPr>
              <a:t>V</a:t>
            </a:r>
            <a:r>
              <a:rPr lang="en-US" sz="2800" baseline="-25000" dirty="0">
                <a:solidFill>
                  <a:srgbClr val="FF0000"/>
                </a:solidFill>
              </a:rPr>
              <a:t>t</a:t>
            </a:r>
            <a:r>
              <a:rPr lang="en-US" sz="2800" dirty="0">
                <a:solidFill>
                  <a:srgbClr val="FF0000"/>
                </a:solidFill>
              </a:rPr>
              <a:t>(T) = </a:t>
            </a:r>
            <a:r>
              <a:rPr lang="en-US" sz="2800" dirty="0" err="1">
                <a:solidFill>
                  <a:srgbClr val="FF0000"/>
                </a:solidFill>
              </a:rPr>
              <a:t>S</a:t>
            </a:r>
            <a:r>
              <a:rPr lang="en-US" sz="2800" baseline="-25000" dirty="0" err="1">
                <a:solidFill>
                  <a:srgbClr val="FF0000"/>
                </a:solidFill>
              </a:rPr>
              <a:t>t</a:t>
            </a:r>
            <a:r>
              <a:rPr lang="en-US" sz="2800" dirty="0" err="1">
                <a:solidFill>
                  <a:srgbClr val="FF0000"/>
                </a:solidFill>
              </a:rPr>
              <a:t>,</a:t>
            </a:r>
            <a:r>
              <a:rPr lang="en-US" sz="2800" baseline="-25000" dirty="0" err="1">
                <a:solidFill>
                  <a:srgbClr val="FF0000"/>
                </a:solidFill>
              </a:rPr>
              <a:t>f</a:t>
            </a:r>
            <a:r>
              <a:rPr lang="en-US" sz="2800" baseline="-25000" dirty="0">
                <a:solidFill>
                  <a:srgbClr val="FF0000"/>
                </a:solidFill>
              </a:rPr>
              <a:t>/d </a:t>
            </a:r>
            <a:r>
              <a:rPr lang="en-US" sz="2800" dirty="0">
                <a:solidFill>
                  <a:srgbClr val="FF0000"/>
                </a:solidFill>
              </a:rPr>
              <a:t>− F</a:t>
            </a:r>
            <a:r>
              <a:rPr lang="en-US" sz="2800" baseline="-25000" dirty="0">
                <a:solidFill>
                  <a:srgbClr val="FF0000"/>
                </a:solidFill>
              </a:rPr>
              <a:t>0</a:t>
            </a:r>
            <a:r>
              <a:rPr lang="en-US" sz="2800" dirty="0">
                <a:solidFill>
                  <a:srgbClr val="FF0000"/>
                </a:solidFill>
              </a:rPr>
              <a:t>,</a:t>
            </a:r>
            <a:r>
              <a:rPr lang="en-US" sz="2800" baseline="-25000" dirty="0">
                <a:solidFill>
                  <a:srgbClr val="FF0000"/>
                </a:solidFill>
              </a:rPr>
              <a:t>f/d</a:t>
            </a:r>
            <a:r>
              <a:rPr lang="en-US" sz="2800" dirty="0">
                <a:solidFill>
                  <a:srgbClr val="FF0000"/>
                </a:solidFill>
              </a:rPr>
              <a:t>(T)e</a:t>
            </a:r>
            <a:r>
              <a:rPr lang="en-US" sz="2800" baseline="30000" dirty="0">
                <a:solidFill>
                  <a:srgbClr val="FF0000"/>
                </a:solidFill>
              </a:rPr>
              <a:t>-(r</a:t>
            </a:r>
            <a:r>
              <a:rPr lang="en-US" sz="2800" baseline="-10000" dirty="0">
                <a:solidFill>
                  <a:srgbClr val="FF0000"/>
                </a:solidFill>
              </a:rPr>
              <a:t>f</a:t>
            </a:r>
            <a:r>
              <a:rPr lang="en-US" sz="2800" baseline="30000" dirty="0">
                <a:solidFill>
                  <a:srgbClr val="FF0000"/>
                </a:solidFill>
              </a:rPr>
              <a:t>–</a:t>
            </a:r>
            <a:r>
              <a:rPr lang="en-US" sz="2800" baseline="30000" dirty="0" err="1">
                <a:solidFill>
                  <a:srgbClr val="FF0000"/>
                </a:solidFill>
              </a:rPr>
              <a:t>r</a:t>
            </a:r>
            <a:r>
              <a:rPr lang="en-US" sz="2800" baseline="-10000" dirty="0" err="1">
                <a:solidFill>
                  <a:srgbClr val="FF0000"/>
                </a:solidFill>
              </a:rPr>
              <a:t>d</a:t>
            </a:r>
            <a:r>
              <a:rPr lang="en-US" sz="2800" baseline="30000" dirty="0">
                <a:solidFill>
                  <a:srgbClr val="FF0000"/>
                </a:solidFill>
              </a:rPr>
              <a:t>)(T–t)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1230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77051-E92F-4DAF-B538-3469CE9432ED}"/>
              </a:ext>
            </a:extLst>
          </p:cNvPr>
          <p:cNvSpPr>
            <a:spLocks noGrp="1"/>
          </p:cNvSpPr>
          <p:nvPr>
            <p:ph type="title"/>
          </p:nvPr>
        </p:nvSpPr>
        <p:spPr>
          <a:xfrm>
            <a:off x="1024128" y="585216"/>
            <a:ext cx="8018272" cy="1499616"/>
          </a:xfrm>
        </p:spPr>
        <p:txBody>
          <a:bodyPr>
            <a:normAutofit/>
          </a:bodyPr>
          <a:lstStyle/>
          <a:p>
            <a:r>
              <a:rPr lang="en-US" altLang="zh-CN" dirty="0"/>
              <a:t>Pricing and valuation of forward</a:t>
            </a:r>
            <a:endParaRPr lang="en-US" dirty="0"/>
          </a:p>
        </p:txBody>
      </p:sp>
      <p:sp>
        <p:nvSpPr>
          <p:cNvPr id="3" name="Content Placeholder 2">
            <a:extLst>
              <a:ext uri="{FF2B5EF4-FFF2-40B4-BE49-F238E27FC236}">
                <a16:creationId xmlns:a16="http://schemas.microsoft.com/office/drawing/2014/main" id="{0FF1E216-6E55-49A1-95E8-427C2E800C48}"/>
              </a:ext>
            </a:extLst>
          </p:cNvPr>
          <p:cNvSpPr>
            <a:spLocks noGrp="1"/>
          </p:cNvSpPr>
          <p:nvPr>
            <p:ph idx="1"/>
          </p:nvPr>
        </p:nvSpPr>
        <p:spPr>
          <a:xfrm>
            <a:off x="1024128" y="2286000"/>
            <a:ext cx="8018271" cy="4023360"/>
          </a:xfrm>
        </p:spPr>
        <p:txBody>
          <a:bodyPr>
            <a:normAutofit/>
          </a:bodyPr>
          <a:lstStyle/>
          <a:p>
            <a:r>
              <a:rPr lang="en-US" dirty="0"/>
              <a:t>Rook Point Investors LLC has entered into a long one-year USD/EUR forward contract. That is, it has agreed to purchase EUR1,000,000 in exchange for USD1,201,000 in one year. At time t = 0 when the contract is initiated, the USD/EUR spot exchange rate is 1.192 (i.e., USD1.192 = EUR1), the one-year USD risk-free rate is 0.50%, and the one-year EUR risk-free rate is −0.25%.</a:t>
            </a:r>
          </a:p>
          <a:p>
            <a:r>
              <a:rPr lang="en-US" dirty="0"/>
              <a:t>Describe the MTM impact on the FX forward contract from Rook Point’s perspective if the one-year USD risk-free rate instantaneously rises by 0.25% once the contract is initiated, with other details unchanged.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36119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02FA8-0687-47EE-9EDD-DCC952B43501}"/>
              </a:ext>
            </a:extLst>
          </p:cNvPr>
          <p:cNvSpPr>
            <a:spLocks noGrp="1"/>
          </p:cNvSpPr>
          <p:nvPr>
            <p:ph type="title"/>
          </p:nvPr>
        </p:nvSpPr>
        <p:spPr/>
        <p:txBody>
          <a:bodyPr>
            <a:normAutofit/>
          </a:bodyPr>
          <a:lstStyle/>
          <a:p>
            <a:r>
              <a:rPr lang="en-US" sz="4400" dirty="0"/>
              <a:t>Forward rate agreement</a:t>
            </a:r>
            <a:br>
              <a:rPr lang="en-US" sz="4400" dirty="0"/>
            </a:br>
            <a:r>
              <a:rPr lang="en-US" sz="3100" dirty="0"/>
              <a:t>Yield to maturity (Market discount rate)</a:t>
            </a:r>
            <a:endParaRPr lang="en-US"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ADCF62-2809-4793-93AE-97F47647911A}"/>
                  </a:ext>
                </a:extLst>
              </p:cNvPr>
              <p:cNvSpPr>
                <a:spLocks noGrp="1"/>
              </p:cNvSpPr>
              <p:nvPr>
                <p:ph idx="1"/>
              </p:nvPr>
            </p:nvSpPr>
            <p:spPr>
              <a:xfrm>
                <a:off x="1024127" y="2077337"/>
                <a:ext cx="9720073" cy="4023360"/>
              </a:xfrm>
            </p:spPr>
            <p:txBody>
              <a:bodyPr>
                <a:normAutofit/>
              </a:bodyPr>
              <a:lstStyle/>
              <a:p>
                <a:endParaRPr lang="en-US" dirty="0"/>
              </a:p>
              <a:p>
                <a:endParaRPr lang="en-US" dirty="0"/>
              </a:p>
              <a:p>
                <a:endParaRPr lang="en-US" dirty="0"/>
              </a:p>
              <a:p>
                <a:endParaRPr lang="en-US" dirty="0"/>
              </a:p>
              <a:p>
                <a:pPr marL="0" indent="0" defTabSz="457200">
                  <a:buNone/>
                </a:pPr>
                <a:r>
                  <a:rPr lang="en-US" sz="2400" dirty="0"/>
                  <a:t> 99.125 = </a:t>
                </a:r>
                <a14:m>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101.5</m:t>
                        </m:r>
                      </m:num>
                      <m:den>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𝑌𝑇𝑀</m:t>
                            </m:r>
                          </m:e>
                        </m:d>
                        <m:r>
                          <a:rPr lang="en-US" sz="2400" b="0" i="1" baseline="30000" dirty="0" smtClean="0">
                            <a:latin typeface="Cambria Math" panose="02040503050406030204" pitchFamily="18" charset="0"/>
                          </a:rPr>
                          <m:t>1</m:t>
                        </m:r>
                      </m:den>
                    </m:f>
                    <m:r>
                      <a:rPr lang="en-US" sz="2400" i="1" dirty="0">
                        <a:latin typeface="Cambria Math" panose="02040503050406030204" pitchFamily="18" charset="0"/>
                      </a:rPr>
                      <m:t>  </m:t>
                    </m:r>
                  </m:oMath>
                </a14:m>
                <a:r>
                  <a:rPr lang="en-US" sz="2400" dirty="0"/>
                  <a:t>YTM=2.3960%</a:t>
                </a:r>
              </a:p>
              <a:p>
                <a:pPr marL="0" defTabSz="457200"/>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0" smtClean="0">
                        <a:latin typeface="Cambria Math" panose="02040503050406030204" pitchFamily="18" charset="0"/>
                      </a:rPr>
                      <m:t> </m:t>
                    </m:r>
                  </m:oMath>
                </a14:m>
                <a:r>
                  <a:rPr lang="en-US" sz="2400" dirty="0"/>
                  <a:t>   YTM =3.4068%</a:t>
                </a:r>
              </a:p>
              <a:p>
                <a:pPr marL="0" defTabSz="457200"/>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3</m:t>
                        </m:r>
                      </m:den>
                    </m:f>
                  </m:oMath>
                </a14:m>
                <a:r>
                  <a:rPr lang="en-US" sz="2400" dirty="0"/>
                  <a:t>  YTM = 3.9703%</a:t>
                </a:r>
              </a:p>
              <a:p>
                <a:endParaRPr lang="en-US" dirty="0"/>
              </a:p>
            </p:txBody>
          </p:sp>
        </mc:Choice>
        <mc:Fallback xmlns="">
          <p:sp>
            <p:nvSpPr>
              <p:cNvPr id="3" name="Content Placeholder 2">
                <a:extLst>
                  <a:ext uri="{FF2B5EF4-FFF2-40B4-BE49-F238E27FC236}">
                    <a16:creationId xmlns:a16="http://schemas.microsoft.com/office/drawing/2014/main" id="{88ADCF62-2809-4793-93AE-97F47647911A}"/>
                  </a:ext>
                </a:extLst>
              </p:cNvPr>
              <p:cNvSpPr>
                <a:spLocks noGrp="1" noRot="1" noChangeAspect="1" noMove="1" noResize="1" noEditPoints="1" noAdjustHandles="1" noChangeArrowheads="1" noChangeShapeType="1" noTextEdit="1"/>
              </p:cNvSpPr>
              <p:nvPr>
                <p:ph idx="1"/>
              </p:nvPr>
            </p:nvSpPr>
            <p:spPr>
              <a:xfrm>
                <a:off x="1024127" y="2077337"/>
                <a:ext cx="9720073" cy="4023360"/>
              </a:xfrm>
              <a:blipFill>
                <a:blip r:embed="rId2"/>
                <a:stretch>
                  <a:fillRect l="-752"/>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4FA8946A-B932-42BB-98CC-C0511E403D9B}"/>
              </a:ext>
            </a:extLst>
          </p:cNvPr>
          <p:cNvGraphicFramePr>
            <a:graphicFrameLocks noGrp="1"/>
          </p:cNvGraphicFramePr>
          <p:nvPr>
            <p:extLst>
              <p:ext uri="{D42A27DB-BD31-4B8C-83A1-F6EECF244321}">
                <p14:modId xmlns:p14="http://schemas.microsoft.com/office/powerpoint/2010/main" val="934748164"/>
              </p:ext>
            </p:extLst>
          </p:nvPr>
        </p:nvGraphicFramePr>
        <p:xfrm>
          <a:off x="1024128" y="2286000"/>
          <a:ext cx="8127999" cy="148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60636359"/>
                    </a:ext>
                  </a:extLst>
                </a:gridCol>
                <a:gridCol w="2709333">
                  <a:extLst>
                    <a:ext uri="{9D8B030D-6E8A-4147-A177-3AD203B41FA5}">
                      <a16:colId xmlns:a16="http://schemas.microsoft.com/office/drawing/2014/main" val="3454595711"/>
                    </a:ext>
                  </a:extLst>
                </a:gridCol>
                <a:gridCol w="2709333">
                  <a:extLst>
                    <a:ext uri="{9D8B030D-6E8A-4147-A177-3AD203B41FA5}">
                      <a16:colId xmlns:a16="http://schemas.microsoft.com/office/drawing/2014/main" val="1501394029"/>
                    </a:ext>
                  </a:extLst>
                </a:gridCol>
              </a:tblGrid>
              <a:tr h="370840">
                <a:tc>
                  <a:txBody>
                    <a:bodyPr/>
                    <a:lstStyle/>
                    <a:p>
                      <a:r>
                        <a:rPr lang="en-US" dirty="0"/>
                        <a:t>Years to maturity</a:t>
                      </a:r>
                    </a:p>
                  </a:txBody>
                  <a:tcPr/>
                </a:tc>
                <a:tc>
                  <a:txBody>
                    <a:bodyPr/>
                    <a:lstStyle/>
                    <a:p>
                      <a:r>
                        <a:rPr lang="en-US" dirty="0"/>
                        <a:t>Annual coupon</a:t>
                      </a:r>
                    </a:p>
                  </a:txBody>
                  <a:tcPr/>
                </a:tc>
                <a:tc>
                  <a:txBody>
                    <a:bodyPr/>
                    <a:lstStyle/>
                    <a:p>
                      <a:r>
                        <a:rPr lang="en-US" dirty="0"/>
                        <a:t>PV(per 100 FV)</a:t>
                      </a:r>
                    </a:p>
                  </a:txBody>
                  <a:tcPr/>
                </a:tc>
                <a:extLst>
                  <a:ext uri="{0D108BD9-81ED-4DB2-BD59-A6C34878D82A}">
                    <a16:rowId xmlns:a16="http://schemas.microsoft.com/office/drawing/2014/main" val="23940016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extLst>
                  <a:ext uri="{0D108BD9-81ED-4DB2-BD59-A6C34878D82A}">
                    <a16:rowId xmlns:a16="http://schemas.microsoft.com/office/drawing/2014/main" val="13460920"/>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extLst>
                  <a:ext uri="{0D108BD9-81ED-4DB2-BD59-A6C34878D82A}">
                    <a16:rowId xmlns:a16="http://schemas.microsoft.com/office/drawing/2014/main" val="2517689958"/>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extLst>
                  <a:ext uri="{0D108BD9-81ED-4DB2-BD59-A6C34878D82A}">
                    <a16:rowId xmlns:a16="http://schemas.microsoft.com/office/drawing/2014/main" val="2278111263"/>
                  </a:ext>
                </a:extLst>
              </a:tr>
            </a:tbl>
          </a:graphicData>
        </a:graphic>
      </p:graphicFrame>
    </p:spTree>
    <p:extLst>
      <p:ext uri="{BB962C8B-B14F-4D97-AF65-F5344CB8AC3E}">
        <p14:creationId xmlns:p14="http://schemas.microsoft.com/office/powerpoint/2010/main" val="27305137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D553-115F-4549-ADDB-46337B0928DA}"/>
              </a:ext>
            </a:extLst>
          </p:cNvPr>
          <p:cNvSpPr>
            <a:spLocks noGrp="1"/>
          </p:cNvSpPr>
          <p:nvPr>
            <p:ph type="title"/>
          </p:nvPr>
        </p:nvSpPr>
        <p:spPr/>
        <p:txBody>
          <a:bodyPr>
            <a:normAutofit/>
          </a:bodyPr>
          <a:lstStyle/>
          <a:p>
            <a:r>
              <a:rPr lang="en-US" sz="4400" dirty="0"/>
              <a:t>Forward rate agreement</a:t>
            </a:r>
            <a:br>
              <a:rPr lang="en-US" sz="4400" dirty="0"/>
            </a:br>
            <a:r>
              <a:rPr lang="en-US" sz="2800" dirty="0"/>
              <a:t>Spot rate(Zero rate)</a:t>
            </a:r>
          </a:p>
        </p:txBody>
      </p:sp>
      <p:graphicFrame>
        <p:nvGraphicFramePr>
          <p:cNvPr id="8" name="Content Placeholder 7">
            <a:extLst>
              <a:ext uri="{FF2B5EF4-FFF2-40B4-BE49-F238E27FC236}">
                <a16:creationId xmlns:a16="http://schemas.microsoft.com/office/drawing/2014/main" id="{B3D9E4EC-6098-4748-918D-F6587C933AE1}"/>
              </a:ext>
            </a:extLst>
          </p:cNvPr>
          <p:cNvGraphicFramePr>
            <a:graphicFrameLocks noGrp="1"/>
          </p:cNvGraphicFramePr>
          <p:nvPr>
            <p:ph idx="1"/>
            <p:extLst>
              <p:ext uri="{D42A27DB-BD31-4B8C-83A1-F6EECF244321}">
                <p14:modId xmlns:p14="http://schemas.microsoft.com/office/powerpoint/2010/main" val="3157215831"/>
              </p:ext>
            </p:extLst>
          </p:nvPr>
        </p:nvGraphicFramePr>
        <p:xfrm>
          <a:off x="1023938" y="2286000"/>
          <a:ext cx="9720264" cy="1483360"/>
        </p:xfrm>
        <a:graphic>
          <a:graphicData uri="http://schemas.openxmlformats.org/drawingml/2006/table">
            <a:tbl>
              <a:tblPr firstRow="1" bandRow="1">
                <a:tableStyleId>{5C22544A-7EE6-4342-B048-85BDC9FD1C3A}</a:tableStyleId>
              </a:tblPr>
              <a:tblGrid>
                <a:gridCol w="2430066">
                  <a:extLst>
                    <a:ext uri="{9D8B030D-6E8A-4147-A177-3AD203B41FA5}">
                      <a16:colId xmlns:a16="http://schemas.microsoft.com/office/drawing/2014/main" val="1968569691"/>
                    </a:ext>
                  </a:extLst>
                </a:gridCol>
                <a:gridCol w="2430066">
                  <a:extLst>
                    <a:ext uri="{9D8B030D-6E8A-4147-A177-3AD203B41FA5}">
                      <a16:colId xmlns:a16="http://schemas.microsoft.com/office/drawing/2014/main" val="1767555465"/>
                    </a:ext>
                  </a:extLst>
                </a:gridCol>
                <a:gridCol w="2430066">
                  <a:extLst>
                    <a:ext uri="{9D8B030D-6E8A-4147-A177-3AD203B41FA5}">
                      <a16:colId xmlns:a16="http://schemas.microsoft.com/office/drawing/2014/main" val="142157618"/>
                    </a:ext>
                  </a:extLst>
                </a:gridCol>
                <a:gridCol w="2430066">
                  <a:extLst>
                    <a:ext uri="{9D8B030D-6E8A-4147-A177-3AD203B41FA5}">
                      <a16:colId xmlns:a16="http://schemas.microsoft.com/office/drawing/2014/main" val="570566987"/>
                    </a:ext>
                  </a:extLst>
                </a:gridCol>
              </a:tblGrid>
              <a:tr h="370840">
                <a:tc>
                  <a:txBody>
                    <a:bodyPr/>
                    <a:lstStyle/>
                    <a:p>
                      <a:r>
                        <a:rPr lang="en-US" dirty="0"/>
                        <a:t>Y</a:t>
                      </a:r>
                      <a:r>
                        <a:rPr lang="en-US" altLang="zh-CN" dirty="0"/>
                        <a:t>ears to maturity</a:t>
                      </a:r>
                      <a:endParaRPr lang="en-US" dirty="0"/>
                    </a:p>
                  </a:txBody>
                  <a:tcPr/>
                </a:tc>
                <a:tc>
                  <a:txBody>
                    <a:bodyPr/>
                    <a:lstStyle/>
                    <a:p>
                      <a:r>
                        <a:rPr lang="en-US" dirty="0"/>
                        <a:t>Annual coupon</a:t>
                      </a:r>
                    </a:p>
                  </a:txBody>
                  <a:tcPr/>
                </a:tc>
                <a:tc>
                  <a:txBody>
                    <a:bodyPr/>
                    <a:lstStyle/>
                    <a:p>
                      <a:r>
                        <a:rPr lang="en-US" dirty="0"/>
                        <a:t>PV(per 100 FV)</a:t>
                      </a:r>
                    </a:p>
                  </a:txBody>
                  <a:tcPr/>
                </a:tc>
                <a:tc>
                  <a:txBody>
                    <a:bodyPr/>
                    <a:lstStyle/>
                    <a:p>
                      <a:r>
                        <a:rPr lang="en-US" dirty="0"/>
                        <a:t>YTM</a:t>
                      </a:r>
                    </a:p>
                  </a:txBody>
                  <a:tcPr/>
                </a:tc>
                <a:extLst>
                  <a:ext uri="{0D108BD9-81ED-4DB2-BD59-A6C34878D82A}">
                    <a16:rowId xmlns:a16="http://schemas.microsoft.com/office/drawing/2014/main" val="14350462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tc>
                  <a:txBody>
                    <a:bodyPr/>
                    <a:lstStyle/>
                    <a:p>
                      <a:r>
                        <a:rPr lang="en-US" dirty="0"/>
                        <a:t>2.3960%</a:t>
                      </a:r>
                    </a:p>
                  </a:txBody>
                  <a:tcPr/>
                </a:tc>
                <a:extLst>
                  <a:ext uri="{0D108BD9-81ED-4DB2-BD59-A6C34878D82A}">
                    <a16:rowId xmlns:a16="http://schemas.microsoft.com/office/drawing/2014/main" val="61659691"/>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tc>
                  <a:txBody>
                    <a:bodyPr/>
                    <a:lstStyle/>
                    <a:p>
                      <a:r>
                        <a:rPr lang="en-US" dirty="0"/>
                        <a:t>3.4068%</a:t>
                      </a:r>
                    </a:p>
                  </a:txBody>
                  <a:tcPr/>
                </a:tc>
                <a:extLst>
                  <a:ext uri="{0D108BD9-81ED-4DB2-BD59-A6C34878D82A}">
                    <a16:rowId xmlns:a16="http://schemas.microsoft.com/office/drawing/2014/main" val="1549203475"/>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tc>
                  <a:txBody>
                    <a:bodyPr/>
                    <a:lstStyle/>
                    <a:p>
                      <a:r>
                        <a:rPr lang="en-US" dirty="0"/>
                        <a:t>3.9703%</a:t>
                      </a:r>
                    </a:p>
                  </a:txBody>
                  <a:tcPr/>
                </a:tc>
                <a:extLst>
                  <a:ext uri="{0D108BD9-81ED-4DB2-BD59-A6C34878D82A}">
                    <a16:rowId xmlns:a16="http://schemas.microsoft.com/office/drawing/2014/main" val="1440273904"/>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106C94C-9494-4AA0-860D-C54821F35B41}"/>
                  </a:ext>
                </a:extLst>
              </p:cNvPr>
              <p:cNvSpPr txBox="1"/>
              <p:nvPr/>
            </p:nvSpPr>
            <p:spPr>
              <a:xfrm>
                <a:off x="1023938" y="3916907"/>
                <a:ext cx="9720262" cy="2533579"/>
              </a:xfrm>
              <a:prstGeom prst="rect">
                <a:avLst/>
              </a:prstGeom>
              <a:noFill/>
            </p:spPr>
            <p:txBody>
              <a:bodyPr wrap="square" rtlCol="0">
                <a:spAutoFit/>
              </a:bodyPr>
              <a:lstStyle/>
              <a:p>
                <a:r>
                  <a:rPr lang="en-US" sz="2400" dirty="0"/>
                  <a:t>99.125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101.5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r>
                      <a:rPr lang="en-US" sz="2400" b="0" i="1" smtClean="0">
                        <a:latin typeface="Cambria Math" panose="02040503050406030204" pitchFamily="18" charset="0"/>
                      </a:rPr>
                      <m:t>=2.3960%</m:t>
                    </m:r>
                  </m:oMath>
                </a14:m>
                <a:endParaRPr lang="en-US" sz="2400" dirty="0"/>
              </a:p>
              <a:p>
                <a:endParaRPr lang="en-US" sz="2400" dirty="0"/>
              </a:p>
              <a:p>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oMath>
                </a14:m>
                <a:r>
                  <a:rPr lang="en-US" sz="2400" dirty="0"/>
                  <a:t> =3.4197%</a:t>
                </a:r>
              </a:p>
              <a:p>
                <a:endParaRPr lang="en-US" sz="2400" dirty="0"/>
              </a:p>
              <a:p>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1.034197</m:t>
                        </m:r>
                        <m:r>
                          <a:rPr lang="en-US" sz="2400" b="0" i="1" baseline="30000" smtClean="0">
                            <a:latin typeface="Cambria Math" panose="02040503050406030204" pitchFamily="18" charset="0"/>
                          </a:rPr>
                          <m:t>2</m:t>
                        </m:r>
                      </m:den>
                    </m:f>
                  </m:oMath>
                </a14:m>
                <a:r>
                  <a:rPr lang="en-US" sz="2400" dirty="0"/>
                  <a:t>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3</m:t>
                            </m:r>
                          </m:e>
                        </m:d>
                        <m:r>
                          <a:rPr lang="en-US" sz="2400" b="0" i="1" baseline="30000" smtClean="0">
                            <a:latin typeface="Cambria Math" panose="02040503050406030204" pitchFamily="18" charset="0"/>
                          </a:rPr>
                          <m:t>3</m:t>
                        </m:r>
                      </m:den>
                    </m:f>
                  </m:oMath>
                </a14:m>
                <a:r>
                  <a:rPr lang="en-US" sz="2400" dirty="0"/>
                  <a:t>  Z</a:t>
                </a:r>
                <a:r>
                  <a:rPr lang="en-US" sz="2400" baseline="-25000" dirty="0"/>
                  <a:t>3</a:t>
                </a:r>
                <a:r>
                  <a:rPr lang="en-US" sz="2400" dirty="0"/>
                  <a:t> = 4.0005%</a:t>
                </a:r>
              </a:p>
            </p:txBody>
          </p:sp>
        </mc:Choice>
        <mc:Fallback xmlns="">
          <p:sp>
            <p:nvSpPr>
              <p:cNvPr id="9" name="TextBox 8">
                <a:extLst>
                  <a:ext uri="{FF2B5EF4-FFF2-40B4-BE49-F238E27FC236}">
                    <a16:creationId xmlns:a16="http://schemas.microsoft.com/office/drawing/2014/main" id="{C106C94C-9494-4AA0-860D-C54821F35B41}"/>
                  </a:ext>
                </a:extLst>
              </p:cNvPr>
              <p:cNvSpPr txBox="1">
                <a:spLocks noRot="1" noChangeAspect="1" noMove="1" noResize="1" noEditPoints="1" noAdjustHandles="1" noChangeArrowheads="1" noChangeShapeType="1" noTextEdit="1"/>
              </p:cNvSpPr>
              <p:nvPr/>
            </p:nvSpPr>
            <p:spPr>
              <a:xfrm>
                <a:off x="1023938" y="3916907"/>
                <a:ext cx="9720262" cy="2533579"/>
              </a:xfrm>
              <a:prstGeom prst="rect">
                <a:avLst/>
              </a:prstGeom>
              <a:blipFill>
                <a:blip r:embed="rId2"/>
                <a:stretch>
                  <a:fillRect l="-1003" b="-241"/>
                </a:stretch>
              </a:blipFill>
            </p:spPr>
            <p:txBody>
              <a:bodyPr/>
              <a:lstStyle/>
              <a:p>
                <a:r>
                  <a:rPr lang="en-US">
                    <a:noFill/>
                  </a:rPr>
                  <a:t> </a:t>
                </a:r>
              </a:p>
            </p:txBody>
          </p:sp>
        </mc:Fallback>
      </mc:AlternateContent>
    </p:spTree>
    <p:extLst>
      <p:ext uri="{BB962C8B-B14F-4D97-AF65-F5344CB8AC3E}">
        <p14:creationId xmlns:p14="http://schemas.microsoft.com/office/powerpoint/2010/main" val="33988846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CE07-8087-408D-92B9-04977A9CA420}"/>
              </a:ext>
            </a:extLst>
          </p:cNvPr>
          <p:cNvSpPr>
            <a:spLocks noGrp="1"/>
          </p:cNvSpPr>
          <p:nvPr>
            <p:ph type="title"/>
          </p:nvPr>
        </p:nvSpPr>
        <p:spPr/>
        <p:txBody>
          <a:bodyPr>
            <a:normAutofit/>
          </a:bodyPr>
          <a:lstStyle/>
          <a:p>
            <a:r>
              <a:rPr lang="en-US" sz="4400" dirty="0"/>
              <a:t>Forward rate agreement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4924C4-A4C9-4FDC-82ED-68CF8BAA735D}"/>
                  </a:ext>
                </a:extLst>
              </p:cNvPr>
              <p:cNvSpPr>
                <a:spLocks noGrp="1"/>
              </p:cNvSpPr>
              <p:nvPr>
                <p:ph idx="1"/>
              </p:nvPr>
            </p:nvSpPr>
            <p:spPr/>
            <p:txBody>
              <a:bodyPr/>
              <a:lstStyle/>
              <a:p>
                <a:r>
                  <a:rPr lang="en-US" dirty="0"/>
                  <a:t>The </a:t>
                </a:r>
                <a:r>
                  <a:rPr lang="en-US" i="1" dirty="0"/>
                  <a:t>price </a:t>
                </a:r>
                <a:r>
                  <a:rPr lang="en-US" dirty="0"/>
                  <a:t>equivalent of a zero rate is the present value of a currency unit on a future date, known as a </a:t>
                </a:r>
                <a:r>
                  <a:rPr lang="en-US" b="1" dirty="0">
                    <a:solidFill>
                      <a:srgbClr val="FF0000"/>
                    </a:solidFill>
                  </a:rPr>
                  <a:t>discount factor</a:t>
                </a:r>
                <a:r>
                  <a:rPr lang="en-US" dirty="0"/>
                  <a:t>. The discount factor for period </a:t>
                </a:r>
                <a:r>
                  <a:rPr lang="en-US" i="1" dirty="0" err="1"/>
                  <a:t>i</a:t>
                </a:r>
                <a:r>
                  <a:rPr lang="en-US" i="1" dirty="0"/>
                  <a:t> </a:t>
                </a:r>
                <a:r>
                  <a:rPr lang="en-US" dirty="0"/>
                  <a:t>(DF</a:t>
                </a:r>
                <a:r>
                  <a:rPr lang="en-US" i="1" dirty="0"/>
                  <a:t>i</a:t>
                </a:r>
                <a:r>
                  <a:rPr lang="en-US" dirty="0"/>
                  <a:t>) is:</a:t>
                </a:r>
              </a:p>
              <a:p>
                <a:r>
                  <a:rPr lang="en-US" sz="3200" dirty="0"/>
                  <a:t>DF</a:t>
                </a:r>
                <a:r>
                  <a:rPr lang="en-US" sz="3200" baseline="-25000" dirty="0"/>
                  <a:t>i</a:t>
                </a:r>
                <a:r>
                  <a:rPr lang="en-US" sz="3200" dirty="0"/>
                  <a:t> = </a:t>
                </a:r>
                <a14:m>
                  <m:oMath xmlns:m="http://schemas.openxmlformats.org/officeDocument/2006/math">
                    <m:f>
                      <m:fPr>
                        <m:ctrlPr>
                          <a:rPr lang="en-US" sz="3200" i="1" smtClean="0">
                            <a:latin typeface="Cambria Math" panose="02040503050406030204" pitchFamily="18" charset="0"/>
                          </a:rPr>
                        </m:ctrlPr>
                      </m:fPr>
                      <m:num>
                        <m:r>
                          <a:rPr lang="en-US" sz="3200" b="0" i="1" smtClean="0">
                            <a:latin typeface="Cambria Math" panose="02040503050406030204" pitchFamily="18" charset="0"/>
                          </a:rPr>
                          <m:t>1</m:t>
                        </m:r>
                      </m:num>
                      <m:den>
                        <m:d>
                          <m:dPr>
                            <m:ctrlPr>
                              <a:rPr lang="en-US" sz="3200" b="0" i="1" smtClean="0">
                                <a:latin typeface="Cambria Math" panose="02040503050406030204" pitchFamily="18" charset="0"/>
                              </a:rPr>
                            </m:ctrlPr>
                          </m:dPr>
                          <m:e>
                            <m:r>
                              <a:rPr lang="en-US" sz="3200" b="0" i="1" smtClean="0">
                                <a:latin typeface="Cambria Math" panose="02040503050406030204" pitchFamily="18" charset="0"/>
                              </a:rPr>
                              <m:t>1+</m:t>
                            </m:r>
                            <m:r>
                              <a:rPr lang="en-US" sz="3200" b="0" i="1" smtClean="0">
                                <a:latin typeface="Cambria Math" panose="02040503050406030204" pitchFamily="18" charset="0"/>
                              </a:rPr>
                              <m:t>𝑍𝑖</m:t>
                            </m:r>
                          </m:e>
                        </m:d>
                        <m:r>
                          <a:rPr lang="en-US" sz="3200" b="0" i="1" baseline="30000" smtClean="0">
                            <a:latin typeface="Cambria Math" panose="02040503050406030204" pitchFamily="18" charset="0"/>
                          </a:rPr>
                          <m:t>𝑖</m:t>
                        </m:r>
                      </m:den>
                    </m:f>
                  </m:oMath>
                </a14:m>
                <a:endParaRPr lang="en-US" sz="3200" dirty="0"/>
              </a:p>
              <a:p>
                <a:r>
                  <a:rPr lang="en-US" sz="3200" dirty="0"/>
                  <a:t>DF</a:t>
                </a:r>
                <a:r>
                  <a:rPr lang="en-US" sz="3200" baseline="-25000" dirty="0"/>
                  <a:t>1 </a:t>
                </a:r>
                <a:r>
                  <a:rPr lang="en-US" sz="3200" dirty="0"/>
                  <a:t>=1/(1+2.3960%)=0.9766</a:t>
                </a:r>
              </a:p>
              <a:p>
                <a:r>
                  <a:rPr lang="en-US" sz="3200" dirty="0"/>
                  <a:t>DF</a:t>
                </a:r>
                <a:r>
                  <a:rPr lang="en-US" sz="3200" baseline="-25000" dirty="0"/>
                  <a:t>2 </a:t>
                </a:r>
                <a:r>
                  <a:rPr lang="en-US" sz="3200" dirty="0"/>
                  <a:t>=1/(1+3.4197%)</a:t>
                </a:r>
                <a:r>
                  <a:rPr lang="en-US" sz="3200" baseline="30000" dirty="0"/>
                  <a:t>2</a:t>
                </a:r>
                <a:r>
                  <a:rPr lang="en-US" sz="3200" dirty="0"/>
                  <a:t>=0.9350</a:t>
                </a:r>
              </a:p>
              <a:p>
                <a:r>
                  <a:rPr lang="en-US" sz="3200" dirty="0"/>
                  <a:t>DF</a:t>
                </a:r>
                <a:r>
                  <a:rPr lang="en-US" sz="3200" baseline="-25000" dirty="0"/>
                  <a:t>3 </a:t>
                </a:r>
                <a:r>
                  <a:rPr lang="en-US" sz="3200" dirty="0"/>
                  <a:t>=1/(1+4.0005%)</a:t>
                </a:r>
                <a:r>
                  <a:rPr lang="en-US" sz="3200" baseline="30000" dirty="0"/>
                  <a:t>3</a:t>
                </a:r>
                <a:r>
                  <a:rPr lang="en-US" sz="3200" dirty="0"/>
                  <a:t>=0.8890</a:t>
                </a:r>
              </a:p>
              <a:p>
                <a:endParaRPr lang="en-US" sz="3200" dirty="0"/>
              </a:p>
            </p:txBody>
          </p:sp>
        </mc:Choice>
        <mc:Fallback xmlns="">
          <p:sp>
            <p:nvSpPr>
              <p:cNvPr id="3" name="Content Placeholder 2">
                <a:extLst>
                  <a:ext uri="{FF2B5EF4-FFF2-40B4-BE49-F238E27FC236}">
                    <a16:creationId xmlns:a16="http://schemas.microsoft.com/office/drawing/2014/main" id="{9D4924C4-A4C9-4FDC-82ED-68CF8BAA735D}"/>
                  </a:ext>
                </a:extLst>
              </p:cNvPr>
              <p:cNvSpPr>
                <a:spLocks noGrp="1" noRot="1" noChangeAspect="1" noMove="1" noResize="1" noEditPoints="1" noAdjustHandles="1" noChangeArrowheads="1" noChangeShapeType="1" noTextEdit="1"/>
              </p:cNvSpPr>
              <p:nvPr>
                <p:ph idx="1"/>
              </p:nvPr>
            </p:nvSpPr>
            <p:spPr>
              <a:blipFill>
                <a:blip r:embed="rId2"/>
                <a:stretch>
                  <a:fillRect l="-1129" t="-1970" r="-1442"/>
                </a:stretch>
              </a:blipFill>
            </p:spPr>
            <p:txBody>
              <a:bodyPr/>
              <a:lstStyle/>
              <a:p>
                <a:r>
                  <a:rPr lang="en-US">
                    <a:noFill/>
                  </a:rPr>
                  <a:t> </a:t>
                </a:r>
              </a:p>
            </p:txBody>
          </p:sp>
        </mc:Fallback>
      </mc:AlternateContent>
    </p:spTree>
    <p:extLst>
      <p:ext uri="{BB962C8B-B14F-4D97-AF65-F5344CB8AC3E}">
        <p14:creationId xmlns:p14="http://schemas.microsoft.com/office/powerpoint/2010/main" val="21691316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EDBEEEFF-16D1-456C-8670-E06E2B913B1C}"/>
              </a:ext>
            </a:extLst>
          </p:cNvPr>
          <p:cNvSpPr>
            <a:spLocks noGrp="1"/>
          </p:cNvSpPr>
          <p:nvPr>
            <p:ph idx="1"/>
          </p:nvPr>
        </p:nvSpPr>
        <p:spPr/>
        <p:txBody>
          <a:bodyPr/>
          <a:lstStyle/>
          <a:p>
            <a:r>
              <a:rPr lang="en-US" dirty="0"/>
              <a:t>The breakeven reinvestment rate linking a short-dated and a long-dated zero-coupon bond is an </a:t>
            </a:r>
            <a:r>
              <a:rPr lang="en-US" b="1" dirty="0">
                <a:solidFill>
                  <a:srgbClr val="FF0000"/>
                </a:solidFill>
              </a:rPr>
              <a:t>implied forward rate </a:t>
            </a:r>
            <a:r>
              <a:rPr lang="en-US" dirty="0"/>
              <a:t>(IFR).</a:t>
            </a:r>
          </a:p>
          <a:p>
            <a:r>
              <a:rPr lang="en-US" dirty="0"/>
              <a:t>(1+Z</a:t>
            </a:r>
            <a:r>
              <a:rPr lang="en-US" baseline="-25000" dirty="0"/>
              <a:t>A</a:t>
            </a:r>
            <a:r>
              <a:rPr lang="en-US" dirty="0"/>
              <a:t>)</a:t>
            </a:r>
            <a:r>
              <a:rPr lang="en-US" baseline="30000" dirty="0"/>
              <a:t>A</a:t>
            </a:r>
            <a:r>
              <a:rPr lang="en-US" dirty="0"/>
              <a:t> * (1+IFR</a:t>
            </a:r>
            <a:r>
              <a:rPr lang="en-US" baseline="-25000" dirty="0"/>
              <a:t>A,B-A</a:t>
            </a:r>
            <a:r>
              <a:rPr lang="en-US" dirty="0"/>
              <a:t>)</a:t>
            </a:r>
            <a:r>
              <a:rPr lang="en-US" baseline="30000" dirty="0"/>
              <a:t>B-A</a:t>
            </a:r>
            <a:r>
              <a:rPr lang="en-US" dirty="0"/>
              <a:t> =(1+Z</a:t>
            </a:r>
            <a:r>
              <a:rPr lang="en-US" baseline="-25000" dirty="0"/>
              <a:t>B</a:t>
            </a:r>
            <a:r>
              <a:rPr lang="en-US" dirty="0"/>
              <a:t>)</a:t>
            </a:r>
            <a:r>
              <a:rPr lang="en-US" baseline="30000" dirty="0"/>
              <a:t>B</a:t>
            </a:r>
          </a:p>
          <a:p>
            <a:endParaRPr lang="en-US" baseline="30000" dirty="0"/>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4112645690"/>
              </p:ext>
            </p:extLst>
          </p:nvPr>
        </p:nvGraphicFramePr>
        <p:xfrm>
          <a:off x="1024127" y="3726798"/>
          <a:ext cx="2810894" cy="2213622"/>
        </p:xfrm>
        <a:graphic>
          <a:graphicData uri="http://schemas.openxmlformats.org/drawingml/2006/table">
            <a:tbl>
              <a:tblPr firstRow="1" bandRow="1">
                <a:tableStyleId>{5C22544A-7EE6-4342-B048-85BDC9FD1C3A}</a:tableStyleId>
              </a:tblPr>
              <a:tblGrid>
                <a:gridCol w="1405447">
                  <a:extLst>
                    <a:ext uri="{9D8B030D-6E8A-4147-A177-3AD203B41FA5}">
                      <a16:colId xmlns:a16="http://schemas.microsoft.com/office/drawing/2014/main" val="1589181874"/>
                    </a:ext>
                  </a:extLst>
                </a:gridCol>
                <a:gridCol w="1405447">
                  <a:extLst>
                    <a:ext uri="{9D8B030D-6E8A-4147-A177-3AD203B41FA5}">
                      <a16:colId xmlns:a16="http://schemas.microsoft.com/office/drawing/2014/main" val="1736398216"/>
                    </a:ext>
                  </a:extLst>
                </a:gridCol>
              </a:tblGrid>
              <a:tr h="808452">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468390">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468390">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468390">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3880625700"/>
              </p:ext>
            </p:extLst>
          </p:nvPr>
        </p:nvGraphicFramePr>
        <p:xfrm>
          <a:off x="4110820" y="3726798"/>
          <a:ext cx="6729863" cy="2213621"/>
        </p:xfrm>
        <a:graphic>
          <a:graphicData uri="http://schemas.openxmlformats.org/drawingml/2006/table">
            <a:tbl>
              <a:tblPr firstRow="1" bandRow="1">
                <a:tableStyleId>{5C22544A-7EE6-4342-B048-85BDC9FD1C3A}</a:tableStyleId>
              </a:tblPr>
              <a:tblGrid>
                <a:gridCol w="6729863">
                  <a:extLst>
                    <a:ext uri="{9D8B030D-6E8A-4147-A177-3AD203B41FA5}">
                      <a16:colId xmlns:a16="http://schemas.microsoft.com/office/drawing/2014/main" val="3362744181"/>
                    </a:ext>
                  </a:extLst>
                </a:gridCol>
              </a:tblGrid>
              <a:tr h="1024901">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txBody>
                  <a:tcPr/>
                </a:tc>
                <a:extLst>
                  <a:ext uri="{0D108BD9-81ED-4DB2-BD59-A6C34878D82A}">
                    <a16:rowId xmlns:a16="http://schemas.microsoft.com/office/drawing/2014/main" val="1794700830"/>
                  </a:ext>
                </a:extLst>
              </a:tr>
              <a:tr h="1130488">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41686800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BBA10-A075-45D9-8C5B-813D47E1EFAC}"/>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FA22BE4A-88E1-4448-BCF2-0B5908C29323}"/>
              </a:ext>
            </a:extLst>
          </p:cNvPr>
          <p:cNvSpPr>
            <a:spLocks noGrp="1"/>
          </p:cNvSpPr>
          <p:nvPr>
            <p:ph idx="1"/>
          </p:nvPr>
        </p:nvSpPr>
        <p:spPr/>
        <p:txBody>
          <a:bodyPr/>
          <a:lstStyle/>
          <a:p>
            <a:r>
              <a:rPr lang="en-US" dirty="0"/>
              <a:t>An OTC derivatives contract in which counterparties agree to apply a specific interest rate to a future period is a </a:t>
            </a:r>
            <a:r>
              <a:rPr lang="en-US" b="1" dirty="0">
                <a:solidFill>
                  <a:srgbClr val="FF0000"/>
                </a:solidFill>
              </a:rPr>
              <a:t>forward rate agreement </a:t>
            </a:r>
            <a:r>
              <a:rPr lang="en-US" dirty="0"/>
              <a:t>(FRA).</a:t>
            </a:r>
          </a:p>
          <a:p>
            <a:r>
              <a:rPr lang="en-US" dirty="0"/>
              <a:t>The FRA buyer, or long position, agrees to pay the deposit interest based on the agreed upon fixed rate and receives deposit interest based on a market reference rate that begins in A periods and ends in B periods (with a tenor of B − A periods) and is determined on or just before the forward settlement date at time t = A.</a:t>
            </a:r>
          </a:p>
          <a:p>
            <a:endParaRPr lang="en-US" dirty="0"/>
          </a:p>
        </p:txBody>
      </p:sp>
      <p:pic>
        <p:nvPicPr>
          <p:cNvPr id="5" name="Picture 4">
            <a:extLst>
              <a:ext uri="{FF2B5EF4-FFF2-40B4-BE49-F238E27FC236}">
                <a16:creationId xmlns:a16="http://schemas.microsoft.com/office/drawing/2014/main" id="{B8D504AE-3EBF-4B43-95A5-13A815962560}"/>
              </a:ext>
            </a:extLst>
          </p:cNvPr>
          <p:cNvPicPr>
            <a:picLocks noChangeAspect="1"/>
          </p:cNvPicPr>
          <p:nvPr/>
        </p:nvPicPr>
        <p:blipFill>
          <a:blip r:embed="rId2"/>
          <a:stretch>
            <a:fillRect/>
          </a:stretch>
        </p:blipFill>
        <p:spPr>
          <a:xfrm>
            <a:off x="1269788" y="4631425"/>
            <a:ext cx="6959362" cy="1641359"/>
          </a:xfrm>
          <a:prstGeom prst="rect">
            <a:avLst/>
          </a:prstGeom>
        </p:spPr>
      </p:pic>
    </p:spTree>
    <p:extLst>
      <p:ext uri="{BB962C8B-B14F-4D97-AF65-F5344CB8AC3E}">
        <p14:creationId xmlns:p14="http://schemas.microsoft.com/office/powerpoint/2010/main" val="25916973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B341F-D788-4AED-A0A3-0312170EA884}"/>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BE02637A-1135-49D6-B1F7-99D455D62D75}"/>
              </a:ext>
            </a:extLst>
          </p:cNvPr>
          <p:cNvSpPr>
            <a:spLocks noGrp="1"/>
          </p:cNvSpPr>
          <p:nvPr>
            <p:ph idx="1"/>
          </p:nvPr>
        </p:nvSpPr>
        <p:spPr/>
        <p:txBody>
          <a:bodyPr/>
          <a:lstStyle/>
          <a:p>
            <a:r>
              <a:rPr lang="en-US" dirty="0"/>
              <a:t>A counterparty agrees to be the FRA fixed-rate receiver on a one-month AUD MRR in three months’ time based on a AUD150,000,000 notional amount. If IFR3m,1m at contract inception is 0.50% and one-month AUD MRR sets at 0.35% for settlement of the contract, calculate the settlement amount and interpret the results.</a:t>
            </a:r>
          </a:p>
        </p:txBody>
      </p:sp>
    </p:spTree>
    <p:extLst>
      <p:ext uri="{BB962C8B-B14F-4D97-AF65-F5344CB8AC3E}">
        <p14:creationId xmlns:p14="http://schemas.microsoft.com/office/powerpoint/2010/main" val="1738184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8ABC-AE65-40D1-9D5C-6852A806CACA}"/>
              </a:ext>
            </a:extLst>
          </p:cNvPr>
          <p:cNvSpPr>
            <a:spLocks noGrp="1"/>
          </p:cNvSpPr>
          <p:nvPr>
            <p:ph type="title"/>
          </p:nvPr>
        </p:nvSpPr>
        <p:spPr/>
        <p:txBody>
          <a:bodyPr>
            <a:normAutofit/>
          </a:bodyPr>
          <a:lstStyle/>
          <a:p>
            <a:r>
              <a:rPr lang="en-US" sz="4800" dirty="0"/>
              <a:t>Forward</a:t>
            </a:r>
          </a:p>
        </p:txBody>
      </p:sp>
      <p:sp>
        <p:nvSpPr>
          <p:cNvPr id="3" name="Content Placeholder 2">
            <a:extLst>
              <a:ext uri="{FF2B5EF4-FFF2-40B4-BE49-F238E27FC236}">
                <a16:creationId xmlns:a16="http://schemas.microsoft.com/office/drawing/2014/main" id="{D22A806C-F69B-4DED-9FC2-EB92BEFA3A94}"/>
              </a:ext>
            </a:extLst>
          </p:cNvPr>
          <p:cNvSpPr>
            <a:spLocks noGrp="1"/>
          </p:cNvSpPr>
          <p:nvPr>
            <p:ph idx="1"/>
          </p:nvPr>
        </p:nvSpPr>
        <p:spPr/>
        <p:txBody>
          <a:bodyPr>
            <a:noAutofit/>
          </a:bodyPr>
          <a:lstStyle/>
          <a:p>
            <a:r>
              <a:rPr lang="en-US" sz="2800" b="1" dirty="0">
                <a:solidFill>
                  <a:srgbClr val="FF0000"/>
                </a:solidFill>
              </a:rPr>
              <a:t>Characteristics:</a:t>
            </a:r>
          </a:p>
          <a:p>
            <a:pPr lvl="1"/>
            <a:r>
              <a:rPr lang="en-US" sz="2400" dirty="0"/>
              <a:t>An important element of forward contracts is that </a:t>
            </a:r>
            <a:r>
              <a:rPr lang="en-US" sz="2400" dirty="0">
                <a:solidFill>
                  <a:srgbClr val="FF0000"/>
                </a:solidFill>
              </a:rPr>
              <a:t>no money changes </a:t>
            </a:r>
            <a:r>
              <a:rPr lang="en-US" sz="2400" dirty="0"/>
              <a:t>hands between parties when the contract is initiated.  </a:t>
            </a:r>
          </a:p>
          <a:p>
            <a:pPr lvl="1"/>
            <a:r>
              <a:rPr lang="en-US" sz="2400" dirty="0"/>
              <a:t>The long and the short are engaged in a </a:t>
            </a:r>
            <a:r>
              <a:rPr lang="en-US" sz="2400" dirty="0">
                <a:solidFill>
                  <a:srgbClr val="FF0000"/>
                </a:solidFill>
              </a:rPr>
              <a:t>zero- sum game</a:t>
            </a:r>
            <a:r>
              <a:rPr lang="en-US" sz="2400" dirty="0"/>
              <a:t>, which is a type of competition in which one participant’s gains are the other’s losses. </a:t>
            </a:r>
          </a:p>
          <a:p>
            <a:pPr lvl="1"/>
            <a:r>
              <a:rPr lang="en-US" altLang="zh-CN" sz="2400" dirty="0"/>
              <a:t>Forward contracts have </a:t>
            </a:r>
            <a:r>
              <a:rPr lang="en-US" altLang="zh-CN" sz="2400" dirty="0">
                <a:solidFill>
                  <a:srgbClr val="FF0000"/>
                </a:solidFill>
              </a:rPr>
              <a:t>zero value at the start</a:t>
            </a:r>
            <a:r>
              <a:rPr lang="en-US" altLang="zh-CN" sz="2400" dirty="0"/>
              <a:t>.</a:t>
            </a:r>
            <a:endParaRPr lang="en-US" sz="2400" dirty="0"/>
          </a:p>
          <a:p>
            <a:pPr lvl="1"/>
            <a:r>
              <a:rPr lang="en-US" sz="2400" dirty="0"/>
              <a:t>Forward contracts need not specifically settle by delivery of the underlying asset. They can settle by </a:t>
            </a:r>
            <a:r>
              <a:rPr lang="en-US" sz="2400" dirty="0">
                <a:solidFill>
                  <a:srgbClr val="FF0000"/>
                </a:solidFill>
              </a:rPr>
              <a:t>an exchange of cash</a:t>
            </a:r>
            <a:r>
              <a:rPr lang="en-US" sz="2400" dirty="0"/>
              <a:t>. These contracts—called </a:t>
            </a:r>
            <a:r>
              <a:rPr lang="en-US" sz="2400" b="1" dirty="0"/>
              <a:t>non- deliverable forwards </a:t>
            </a:r>
            <a:r>
              <a:rPr lang="en-US" sz="2400" dirty="0"/>
              <a:t>(NDFs), </a:t>
            </a:r>
            <a:r>
              <a:rPr lang="en-US" sz="2400" b="1" dirty="0"/>
              <a:t>cash- settled forwards</a:t>
            </a:r>
            <a:r>
              <a:rPr lang="en-US" sz="2400" dirty="0"/>
              <a:t>, or </a:t>
            </a:r>
            <a:r>
              <a:rPr lang="en-US" sz="2400" b="1" dirty="0"/>
              <a:t>contracts for differences.</a:t>
            </a:r>
          </a:p>
        </p:txBody>
      </p:sp>
    </p:spTree>
    <p:extLst>
      <p:ext uri="{BB962C8B-B14F-4D97-AF65-F5344CB8AC3E}">
        <p14:creationId xmlns:p14="http://schemas.microsoft.com/office/powerpoint/2010/main" val="8076631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EB4E8-BB6C-4FB9-9BDD-AE31FC50E1E5}"/>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E2B821E2-CBCF-4E62-ACC9-3E770A86633B}"/>
              </a:ext>
            </a:extLst>
          </p:cNvPr>
          <p:cNvSpPr>
            <a:spLocks noGrp="1"/>
          </p:cNvSpPr>
          <p:nvPr>
            <p:ph idx="1"/>
          </p:nvPr>
        </p:nvSpPr>
        <p:spPr/>
        <p:txBody>
          <a:bodyPr>
            <a:normAutofit fontScale="92500" lnSpcReduction="20000"/>
          </a:bodyPr>
          <a:lstStyle/>
          <a:p>
            <a:r>
              <a:rPr lang="en-US" dirty="0"/>
              <a:t>A client seeking advice on her fixed-income portfolio observes the price and yield-to-maturity of one-year (r1) and two-year (r2) annual coupon government benchmark bonds currently available in the market. Which of the following statements best describes how the analyst can determine a breakeven reinvestment rate in one year’s time to help decide whether to invest now for one or two years?</a:t>
            </a:r>
          </a:p>
          <a:p>
            <a:r>
              <a:rPr lang="en-US" dirty="0"/>
              <a:t>A. As the two-year rate involves intermediate cash flows, divide the square root of (1 + r2) by (1 + r1) and subtract 1 to arrive at a breakeven reinvestment rate for one year in one year’s time.</a:t>
            </a:r>
          </a:p>
          <a:p>
            <a:r>
              <a:rPr lang="en-US" dirty="0"/>
              <a:t>B. Since the first year’s returns are compounded in the second year, set (1 + r1) multiplied by 1 plus the breakeven reinvestment rate equal to (1 + r2)</a:t>
            </a:r>
            <a:r>
              <a:rPr lang="en-US" baseline="30000" dirty="0"/>
              <a:t>2</a:t>
            </a:r>
            <a:r>
              <a:rPr lang="en-US" dirty="0"/>
              <a:t> and solve for the breakeven reinvestment rate.</a:t>
            </a:r>
          </a:p>
          <a:p>
            <a:r>
              <a:rPr lang="en-US" dirty="0"/>
              <a:t>C. Since the breakeven reinvestment involves a zero-coupon cash flow, first substitute the one-year rate (r1) into the two-year bond price equation to solve for the two-year spot or zero rate (z2), then set (1 + r1) × (1 + breakeven reinvestment rate) = (1 + z2)</a:t>
            </a:r>
            <a:r>
              <a:rPr lang="en-US" baseline="30000" dirty="0"/>
              <a:t>2</a:t>
            </a:r>
            <a:r>
              <a:rPr lang="en-US" dirty="0"/>
              <a:t> and solve for the breakeven reinvestment rate.</a:t>
            </a:r>
          </a:p>
        </p:txBody>
      </p:sp>
    </p:spTree>
    <p:extLst>
      <p:ext uri="{BB962C8B-B14F-4D97-AF65-F5344CB8AC3E}">
        <p14:creationId xmlns:p14="http://schemas.microsoft.com/office/powerpoint/2010/main" val="13064160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60B2B-5585-433A-8B2E-20D05F4CAB16}"/>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5EB973D2-F393-46C5-A51E-9737CA437953}"/>
              </a:ext>
            </a:extLst>
          </p:cNvPr>
          <p:cNvSpPr>
            <a:spLocks noGrp="1"/>
          </p:cNvSpPr>
          <p:nvPr>
            <p:ph idx="1"/>
          </p:nvPr>
        </p:nvSpPr>
        <p:spPr/>
        <p:txBody>
          <a:bodyPr>
            <a:normAutofit fontScale="85000" lnSpcReduction="20000"/>
          </a:bodyPr>
          <a:lstStyle/>
          <a:p>
            <a:r>
              <a:rPr lang="en-US" dirty="0" err="1"/>
              <a:t>Baywhite</a:t>
            </a:r>
            <a:r>
              <a:rPr lang="en-US" dirty="0"/>
              <a:t> Financial seeks to gain a competitive advantage by making margin loans at fixed rates for up to 60 days to its investor clients. Since </a:t>
            </a:r>
            <a:r>
              <a:rPr lang="en-US" dirty="0" err="1"/>
              <a:t>Baywhite</a:t>
            </a:r>
            <a:r>
              <a:rPr lang="en-US" dirty="0"/>
              <a:t> borrows at a variable one-month market reference rate to finance these client loans, the firm enters into one-month FRA contracts on one-month MRR to hedge the interest rate exposure of its margin loan book. Which of the following statements best describes </a:t>
            </a:r>
            <a:r>
              <a:rPr lang="en-US" dirty="0" err="1"/>
              <a:t>Baywhite’s</a:t>
            </a:r>
            <a:r>
              <a:rPr lang="en-US" dirty="0"/>
              <a:t> interest rate exposure and the FRA position it should take to hedge that exposure?</a:t>
            </a:r>
          </a:p>
          <a:p>
            <a:r>
              <a:rPr lang="en-US" b="1" dirty="0"/>
              <a:t>A.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payer </a:t>
            </a:r>
            <a:r>
              <a:rPr lang="en-US" dirty="0"/>
              <a:t>in order to benefit from a rise in one-month MRR above the FRA rate and offset its higher borrowing cost.</a:t>
            </a:r>
          </a:p>
          <a:p>
            <a:r>
              <a:rPr lang="en-US" b="1" dirty="0"/>
              <a:t>B.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a:p>
            <a:r>
              <a:rPr lang="en-US" b="1" dirty="0"/>
              <a:t>C. </a:t>
            </a:r>
            <a:r>
              <a:rPr lang="en-US" dirty="0" err="1"/>
              <a:t>Baywhite</a:t>
            </a:r>
            <a:r>
              <a:rPr lang="en-US" dirty="0"/>
              <a:t> faces exposure to a </a:t>
            </a:r>
            <a:r>
              <a:rPr lang="en-US" i="1" dirty="0"/>
              <a:t>decline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p:txBody>
      </p:sp>
    </p:spTree>
    <p:extLst>
      <p:ext uri="{BB962C8B-B14F-4D97-AF65-F5344CB8AC3E}">
        <p14:creationId xmlns:p14="http://schemas.microsoft.com/office/powerpoint/2010/main" val="6237685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0EE2E-3729-4248-82E9-A6F3DE60C1A8}"/>
              </a:ext>
            </a:extLst>
          </p:cNvPr>
          <p:cNvSpPr>
            <a:spLocks noGrp="1"/>
          </p:cNvSpPr>
          <p:nvPr>
            <p:ph type="title"/>
          </p:nvPr>
        </p:nvSpPr>
        <p:spPr>
          <a:xfrm>
            <a:off x="1024128" y="585216"/>
            <a:ext cx="6066818" cy="1499616"/>
          </a:xfrm>
        </p:spPr>
        <p:txBody>
          <a:bodyPr>
            <a:normAutofit fontScale="90000"/>
          </a:bodyPr>
          <a:lstStyle/>
          <a:p>
            <a:r>
              <a:rPr lang="en-US" sz="3900" dirty="0"/>
              <a:t>Pricing and valuation of futures</a:t>
            </a:r>
            <a:br>
              <a:rPr lang="en-US" sz="3900" dirty="0"/>
            </a:br>
            <a:r>
              <a:rPr lang="en-US" sz="3900" dirty="0"/>
              <a:t>pricing</a:t>
            </a:r>
          </a:p>
        </p:txBody>
      </p:sp>
      <p:sp>
        <p:nvSpPr>
          <p:cNvPr id="3" name="Content Placeholder 2">
            <a:extLst>
              <a:ext uri="{FF2B5EF4-FFF2-40B4-BE49-F238E27FC236}">
                <a16:creationId xmlns:a16="http://schemas.microsoft.com/office/drawing/2014/main" id="{F2E4C205-286E-4FD7-9569-9357AEC745E9}"/>
              </a:ext>
            </a:extLst>
          </p:cNvPr>
          <p:cNvSpPr>
            <a:spLocks noGrp="1"/>
          </p:cNvSpPr>
          <p:nvPr>
            <p:ph idx="1"/>
          </p:nvPr>
        </p:nvSpPr>
        <p:spPr>
          <a:xfrm>
            <a:off x="1024128" y="2286000"/>
            <a:ext cx="6066818" cy="4023360"/>
          </a:xfrm>
        </p:spPr>
        <p:txBody>
          <a:bodyPr>
            <a:normAutofit/>
          </a:bodyPr>
          <a:lstStyle/>
          <a:p>
            <a:r>
              <a:rPr lang="en-US" dirty="0"/>
              <a:t>The futures price, f</a:t>
            </a:r>
            <a:r>
              <a:rPr lang="en-US" baseline="-25000" dirty="0"/>
              <a:t>0</a:t>
            </a:r>
            <a:r>
              <a:rPr lang="en-US" dirty="0"/>
              <a:t>(T), is </a:t>
            </a:r>
            <a:r>
              <a:rPr lang="en-US" dirty="0">
                <a:solidFill>
                  <a:srgbClr val="FF0000"/>
                </a:solidFill>
              </a:rPr>
              <a:t>identical</a:t>
            </a:r>
            <a:r>
              <a:rPr lang="en-US" dirty="0"/>
              <a:t> to the forward price from a previous lesson.</a:t>
            </a:r>
          </a:p>
          <a:p>
            <a:r>
              <a:rPr lang="en-US" dirty="0"/>
              <a:t>f</a:t>
            </a:r>
            <a:r>
              <a:rPr lang="en-US" baseline="-25000" dirty="0"/>
              <a:t>0</a:t>
            </a:r>
            <a:r>
              <a:rPr lang="en-US" dirty="0"/>
              <a:t>(T)=S</a:t>
            </a:r>
            <a:r>
              <a:rPr lang="en-US" baseline="-25000" dirty="0"/>
              <a:t>0</a:t>
            </a:r>
            <a:r>
              <a:rPr lang="en-US" dirty="0"/>
              <a:t>(1+r)</a:t>
            </a:r>
            <a:r>
              <a:rPr lang="en-US" baseline="30000" dirty="0"/>
              <a:t>T</a:t>
            </a:r>
          </a:p>
          <a:p>
            <a:r>
              <a:rPr lang="en-US" dirty="0"/>
              <a:t>f</a:t>
            </a:r>
            <a:r>
              <a:rPr lang="en-US" baseline="-25000" dirty="0"/>
              <a:t>0</a:t>
            </a:r>
            <a:r>
              <a:rPr lang="en-US" dirty="0"/>
              <a:t>(T)=[S</a:t>
            </a:r>
            <a:r>
              <a:rPr lang="en-US" baseline="-25000" dirty="0"/>
              <a:t>0</a:t>
            </a:r>
            <a:r>
              <a:rPr lang="en-US" dirty="0"/>
              <a:t>+PVC</a:t>
            </a:r>
            <a:r>
              <a:rPr lang="en-US" baseline="-25000" dirty="0"/>
              <a:t>0</a:t>
            </a:r>
            <a:r>
              <a:rPr lang="en-US" dirty="0"/>
              <a:t>-PVB</a:t>
            </a:r>
            <a:r>
              <a:rPr lang="en-US" baseline="-25000" dirty="0"/>
              <a:t>0 </a:t>
            </a:r>
            <a:r>
              <a:rPr lang="en-US" dirty="0"/>
              <a:t>](1+r)</a:t>
            </a:r>
            <a:r>
              <a:rPr lang="en-US" baseline="30000" dirty="0"/>
              <a:t>T</a:t>
            </a:r>
          </a:p>
          <a:p>
            <a:pPr marL="0" indent="0">
              <a:buNone/>
            </a:pPr>
            <a:r>
              <a:rPr lang="en-US" baseline="30000" dirty="0"/>
              <a:t>  </a:t>
            </a:r>
            <a:r>
              <a:rPr lang="en-US" dirty="0"/>
              <a:t>f</a:t>
            </a:r>
            <a:r>
              <a:rPr lang="en-US" baseline="-25000" dirty="0"/>
              <a:t>0</a:t>
            </a:r>
            <a:r>
              <a:rPr lang="en-US" dirty="0"/>
              <a:t>(T)=S</a:t>
            </a:r>
            <a:r>
              <a:rPr lang="en-US" baseline="-25000" dirty="0"/>
              <a:t>0</a:t>
            </a:r>
            <a:r>
              <a:rPr lang="en-US" dirty="0"/>
              <a:t>e</a:t>
            </a:r>
            <a:r>
              <a:rPr lang="en-US" baseline="30000" dirty="0"/>
              <a:t>rT</a:t>
            </a:r>
          </a:p>
          <a:p>
            <a:r>
              <a:rPr lang="en-US" dirty="0"/>
              <a:t>f</a:t>
            </a:r>
            <a:r>
              <a:rPr lang="en-US" baseline="-25000" dirty="0"/>
              <a:t>0</a:t>
            </a:r>
            <a:r>
              <a:rPr lang="en-US" dirty="0"/>
              <a:t>(T)=S</a:t>
            </a:r>
            <a:r>
              <a:rPr lang="en-US" baseline="-25000" dirty="0"/>
              <a:t>0</a:t>
            </a:r>
            <a:r>
              <a:rPr lang="en-US" dirty="0"/>
              <a:t>e</a:t>
            </a:r>
            <a:r>
              <a:rPr lang="en-US" baseline="30000" dirty="0"/>
              <a:t>(</a:t>
            </a:r>
            <a:r>
              <a:rPr lang="en-US" baseline="30000" dirty="0" err="1"/>
              <a:t>r+C-B</a:t>
            </a:r>
            <a:r>
              <a:rPr lang="en-US" baseline="30000" dirty="0"/>
              <a:t>)T</a:t>
            </a:r>
          </a:p>
          <a:p>
            <a:endParaRPr lang="en-US" baseline="30000" dirty="0"/>
          </a:p>
          <a:p>
            <a:endParaRPr lang="en-US" baseline="30000" dirty="0"/>
          </a:p>
        </p:txBody>
      </p:sp>
      <p:pic>
        <p:nvPicPr>
          <p:cNvPr id="5" name="Picture 4" descr="Formulae written on a blackboard">
            <a:extLst>
              <a:ext uri="{FF2B5EF4-FFF2-40B4-BE49-F238E27FC236}">
                <a16:creationId xmlns:a16="http://schemas.microsoft.com/office/drawing/2014/main" id="{BFD3807A-8E90-0E91-97D5-290F60BD8070}"/>
              </a:ext>
            </a:extLst>
          </p:cNvPr>
          <p:cNvPicPr>
            <a:picLocks noChangeAspect="1"/>
          </p:cNvPicPr>
          <p:nvPr/>
        </p:nvPicPr>
        <p:blipFill rotWithShape="1">
          <a:blip r:embed="rId2"/>
          <a:srcRect l="25521" r="29319" b="-1"/>
          <a:stretch/>
        </p:blipFill>
        <p:spPr>
          <a:xfrm>
            <a:off x="7552266" y="10"/>
            <a:ext cx="4639733" cy="6857990"/>
          </a:xfrm>
          <a:prstGeom prst="rect">
            <a:avLst/>
          </a:prstGeom>
        </p:spPr>
      </p:pic>
    </p:spTree>
    <p:extLst>
      <p:ext uri="{BB962C8B-B14F-4D97-AF65-F5344CB8AC3E}">
        <p14:creationId xmlns:p14="http://schemas.microsoft.com/office/powerpoint/2010/main" val="35551190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81231-76D6-46C0-B5D2-96A04A70E555}"/>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pricing</a:t>
            </a:r>
          </a:p>
        </p:txBody>
      </p:sp>
      <p:sp>
        <p:nvSpPr>
          <p:cNvPr id="3" name="Content Placeholder 2">
            <a:extLst>
              <a:ext uri="{FF2B5EF4-FFF2-40B4-BE49-F238E27FC236}">
                <a16:creationId xmlns:a16="http://schemas.microsoft.com/office/drawing/2014/main" id="{3DD5705B-A5ED-4752-AAB6-F3CB65EB2044}"/>
              </a:ext>
            </a:extLst>
          </p:cNvPr>
          <p:cNvSpPr>
            <a:spLocks noGrp="1"/>
          </p:cNvSpPr>
          <p:nvPr>
            <p:ph idx="1"/>
          </p:nvPr>
        </p:nvSpPr>
        <p:spPr>
          <a:xfrm>
            <a:off x="1024128" y="2286000"/>
            <a:ext cx="8018271" cy="4023360"/>
          </a:xfrm>
        </p:spPr>
        <p:txBody>
          <a:bodyPr>
            <a:normAutofit/>
          </a:bodyPr>
          <a:lstStyle/>
          <a:p>
            <a:r>
              <a:rPr lang="en-US" sz="2000" dirty="0"/>
              <a:t>The different patterns of cash flows for forwards and futures can lead to a difference in the pricing of forwards versus futures. Forward and futures prices are identical under certain conditions, namely:</a:t>
            </a:r>
          </a:p>
          <a:p>
            <a:r>
              <a:rPr lang="en-US" sz="2000" dirty="0"/>
              <a:t>■ </a:t>
            </a:r>
            <a:r>
              <a:rPr lang="en-US" sz="2000" dirty="0">
                <a:solidFill>
                  <a:srgbClr val="FF0000"/>
                </a:solidFill>
              </a:rPr>
              <a:t>if interest rates are constant</a:t>
            </a:r>
            <a:r>
              <a:rPr lang="en-US" sz="2000" dirty="0"/>
              <a:t>, or</a:t>
            </a:r>
          </a:p>
          <a:p>
            <a:r>
              <a:rPr lang="en-US" sz="2000" dirty="0"/>
              <a:t>■ </a:t>
            </a:r>
            <a:r>
              <a:rPr lang="en-US" sz="2000" dirty="0">
                <a:solidFill>
                  <a:srgbClr val="FF0000"/>
                </a:solidFill>
              </a:rPr>
              <a:t>if futures prices and interest rates are uncorrelated</a:t>
            </a:r>
            <a:r>
              <a:rPr lang="en-US" sz="2000" dirty="0"/>
              <a:t>.</a:t>
            </a:r>
          </a:p>
          <a:p>
            <a:r>
              <a:rPr lang="en-US" sz="2000" dirty="0"/>
              <a:t>If futures prices are </a:t>
            </a:r>
            <a:r>
              <a:rPr lang="en-US" sz="2000" dirty="0">
                <a:solidFill>
                  <a:srgbClr val="FF0000"/>
                </a:solidFill>
              </a:rPr>
              <a:t>positively</a:t>
            </a:r>
            <a:r>
              <a:rPr lang="en-US" sz="2000" dirty="0"/>
              <a:t> correlated with interest rates, long futures contracts are more attractive than long forward positions for the same underlying and maturity.</a:t>
            </a:r>
          </a:p>
          <a:p>
            <a:r>
              <a:rPr lang="en-US" sz="2000" dirty="0"/>
              <a:t>A </a:t>
            </a:r>
            <a:r>
              <a:rPr lang="en-US" sz="2000" dirty="0">
                <a:solidFill>
                  <a:srgbClr val="FF0000"/>
                </a:solidFill>
              </a:rPr>
              <a:t>negative</a:t>
            </a:r>
            <a:r>
              <a:rPr lang="en-US" sz="2000" dirty="0"/>
              <a:t> correlation between futures prices and interest rates leads to the opposite interpretation, with long forward positions being more desirable than long futures positions.</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67501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5832E-42CE-4175-B600-AE60F80763F1}"/>
              </a:ext>
            </a:extLst>
          </p:cNvPr>
          <p:cNvSpPr>
            <a:spLocks noGrp="1"/>
          </p:cNvSpPr>
          <p:nvPr>
            <p:ph type="title"/>
          </p:nvPr>
        </p:nvSpPr>
        <p:spPr>
          <a:xfrm>
            <a:off x="1024128" y="585216"/>
            <a:ext cx="5902061" cy="1499616"/>
          </a:xfrm>
        </p:spPr>
        <p:txBody>
          <a:bodyPr>
            <a:normAutofit/>
          </a:bodyPr>
          <a:lstStyle/>
          <a:p>
            <a:r>
              <a:rPr lang="en-US" sz="3500"/>
              <a:t>Pricing and valuation of futures</a:t>
            </a:r>
            <a:br>
              <a:rPr lang="en-US" sz="3500"/>
            </a:br>
            <a:r>
              <a:rPr lang="en-US" sz="3500"/>
              <a:t>valuation</a:t>
            </a:r>
          </a:p>
        </p:txBody>
      </p:sp>
      <p:sp>
        <p:nvSpPr>
          <p:cNvPr id="3" name="Content Placeholder 2">
            <a:extLst>
              <a:ext uri="{FF2B5EF4-FFF2-40B4-BE49-F238E27FC236}">
                <a16:creationId xmlns:a16="http://schemas.microsoft.com/office/drawing/2014/main" id="{4C6EB06F-8F75-4A43-87E1-8515125F825F}"/>
              </a:ext>
            </a:extLst>
          </p:cNvPr>
          <p:cNvSpPr>
            <a:spLocks noGrp="1"/>
          </p:cNvSpPr>
          <p:nvPr>
            <p:ph idx="1"/>
          </p:nvPr>
        </p:nvSpPr>
        <p:spPr>
          <a:xfrm>
            <a:off x="1024128" y="2286000"/>
            <a:ext cx="5902061" cy="3931920"/>
          </a:xfrm>
        </p:spPr>
        <p:txBody>
          <a:bodyPr>
            <a:normAutofit/>
          </a:bodyPr>
          <a:lstStyle/>
          <a:p>
            <a:r>
              <a:rPr lang="en-US" dirty="0" err="1"/>
              <a:t>Procam</a:t>
            </a:r>
            <a:r>
              <a:rPr lang="en-US" dirty="0"/>
              <a:t> Investments enters a cash-settled forward commitment to buy 100 ounces of gold at a price (f</a:t>
            </a:r>
            <a:r>
              <a:rPr lang="en-US" baseline="-25000" dirty="0"/>
              <a:t>0</a:t>
            </a:r>
            <a:r>
              <a:rPr lang="en-US" dirty="0"/>
              <a:t>[T] = F</a:t>
            </a:r>
            <a:r>
              <a:rPr lang="en-US" baseline="-25000" dirty="0"/>
              <a:t>0</a:t>
            </a:r>
            <a:r>
              <a:rPr lang="en-US" dirty="0"/>
              <a:t>[T]) of $1,778.76 per ounce in 91 days, with a risk-free rate of 2% and no gold storage cost.</a:t>
            </a:r>
          </a:p>
          <a:p>
            <a:r>
              <a:rPr lang="en-US" dirty="0"/>
              <a:t>Assume that the gold futures price, f</a:t>
            </a:r>
            <a:r>
              <a:rPr lang="en-US" baseline="-25000" dirty="0"/>
              <a:t>1</a:t>
            </a:r>
            <a:r>
              <a:rPr lang="en-US" dirty="0"/>
              <a:t>(T), falls by $5 on the first trading day to $1,773.76 and the spot price, S</a:t>
            </a:r>
            <a:r>
              <a:rPr lang="en-US" baseline="-25000" dirty="0"/>
              <a:t>1</a:t>
            </a:r>
            <a:r>
              <a:rPr lang="en-US" dirty="0"/>
              <a:t>, ends the day at a no arbitrage</a:t>
            </a:r>
            <a:r>
              <a:rPr lang="zh-CN" altLang="en-US" dirty="0"/>
              <a:t> </a:t>
            </a:r>
            <a:r>
              <a:rPr lang="en-US" dirty="0"/>
              <a:t>equivalent of </a:t>
            </a:r>
            <a:r>
              <a:rPr lang="en-US" sz="2000" dirty="0"/>
              <a:t>$1,765.12 (= $1,773.76(1.02)</a:t>
            </a:r>
            <a:r>
              <a:rPr lang="en-US" sz="2000" baseline="30000" dirty="0"/>
              <a:t>–90/365</a:t>
            </a:r>
            <a:r>
              <a:rPr lang="en-US" sz="2000" dirty="0"/>
              <a:t>).</a:t>
            </a:r>
          </a:p>
          <a:p>
            <a:endParaRPr lang="en-US" dirty="0"/>
          </a:p>
        </p:txBody>
      </p:sp>
      <p:graphicFrame>
        <p:nvGraphicFramePr>
          <p:cNvPr id="4" name="Table 3">
            <a:extLst>
              <a:ext uri="{FF2B5EF4-FFF2-40B4-BE49-F238E27FC236}">
                <a16:creationId xmlns:a16="http://schemas.microsoft.com/office/drawing/2014/main" id="{9685DC69-9900-4FFA-8D57-6B3A7F89D95D}"/>
              </a:ext>
            </a:extLst>
          </p:cNvPr>
          <p:cNvGraphicFramePr>
            <a:graphicFrameLocks noGrp="1"/>
          </p:cNvGraphicFramePr>
          <p:nvPr>
            <p:extLst>
              <p:ext uri="{D42A27DB-BD31-4B8C-83A1-F6EECF244321}">
                <p14:modId xmlns:p14="http://schemas.microsoft.com/office/powerpoint/2010/main" val="1217587938"/>
              </p:ext>
            </p:extLst>
          </p:nvPr>
        </p:nvGraphicFramePr>
        <p:xfrm>
          <a:off x="7552267" y="2597118"/>
          <a:ext cx="3999655" cy="1663766"/>
        </p:xfrm>
        <a:graphic>
          <a:graphicData uri="http://schemas.openxmlformats.org/drawingml/2006/table">
            <a:tbl>
              <a:tblPr firstRow="1" bandRow="1">
                <a:tableStyleId>{5C22544A-7EE6-4342-B048-85BDC9FD1C3A}</a:tableStyleId>
              </a:tblPr>
              <a:tblGrid>
                <a:gridCol w="1323709">
                  <a:extLst>
                    <a:ext uri="{9D8B030D-6E8A-4147-A177-3AD203B41FA5}">
                      <a16:colId xmlns:a16="http://schemas.microsoft.com/office/drawing/2014/main" val="1024924842"/>
                    </a:ext>
                  </a:extLst>
                </a:gridCol>
                <a:gridCol w="1323709">
                  <a:extLst>
                    <a:ext uri="{9D8B030D-6E8A-4147-A177-3AD203B41FA5}">
                      <a16:colId xmlns:a16="http://schemas.microsoft.com/office/drawing/2014/main" val="982507882"/>
                    </a:ext>
                  </a:extLst>
                </a:gridCol>
                <a:gridCol w="1352237">
                  <a:extLst>
                    <a:ext uri="{9D8B030D-6E8A-4147-A177-3AD203B41FA5}">
                      <a16:colId xmlns:a16="http://schemas.microsoft.com/office/drawing/2014/main" val="2072691937"/>
                    </a:ext>
                  </a:extLst>
                </a:gridCol>
              </a:tblGrid>
              <a:tr h="759992">
                <a:tc>
                  <a:txBody>
                    <a:bodyPr/>
                    <a:lstStyle/>
                    <a:p>
                      <a:r>
                        <a:rPr lang="en-US" sz="2000"/>
                        <a:t>Contract type</a:t>
                      </a:r>
                    </a:p>
                  </a:txBody>
                  <a:tcPr marL="102702" marR="102702" marT="51351" marB="51351"/>
                </a:tc>
                <a:tc>
                  <a:txBody>
                    <a:bodyPr/>
                    <a:lstStyle/>
                    <a:p>
                      <a:r>
                        <a:rPr lang="en-US" sz="2000"/>
                        <a:t>Contract MTM</a:t>
                      </a:r>
                    </a:p>
                  </a:txBody>
                  <a:tcPr marL="102702" marR="102702" marT="51351" marB="51351"/>
                </a:tc>
                <a:tc>
                  <a:txBody>
                    <a:bodyPr/>
                    <a:lstStyle/>
                    <a:p>
                      <a:r>
                        <a:rPr lang="en-US" sz="2000"/>
                        <a:t>Realized MTM</a:t>
                      </a:r>
                    </a:p>
                  </a:txBody>
                  <a:tcPr marL="102702" marR="102702" marT="51351" marB="51351"/>
                </a:tc>
                <a:extLst>
                  <a:ext uri="{0D108BD9-81ED-4DB2-BD59-A6C34878D82A}">
                    <a16:rowId xmlns:a16="http://schemas.microsoft.com/office/drawing/2014/main" val="3813423637"/>
                  </a:ext>
                </a:extLst>
              </a:tr>
              <a:tr h="451887">
                <a:tc>
                  <a:txBody>
                    <a:bodyPr/>
                    <a:lstStyle/>
                    <a:p>
                      <a:r>
                        <a:rPr lang="en-US" sz="2000"/>
                        <a:t>Forward</a:t>
                      </a:r>
                    </a:p>
                  </a:txBody>
                  <a:tcPr marL="102702" marR="102702" marT="51351" marB="51351"/>
                </a:tc>
                <a:tc>
                  <a:txBody>
                    <a:bodyPr/>
                    <a:lstStyle/>
                    <a:p>
                      <a:r>
                        <a:rPr lang="en-US" sz="2000" dirty="0"/>
                        <a:t>-49</a:t>
                      </a:r>
                      <a:r>
                        <a:rPr lang="en-US" altLang="zh-CN" sz="2000" dirty="0"/>
                        <a:t>7.58</a:t>
                      </a:r>
                      <a:endParaRPr lang="en-US" sz="2000" dirty="0"/>
                    </a:p>
                  </a:txBody>
                  <a:tcPr marL="102702" marR="102702" marT="51351" marB="51351"/>
                </a:tc>
                <a:tc>
                  <a:txBody>
                    <a:bodyPr/>
                    <a:lstStyle/>
                    <a:p>
                      <a:r>
                        <a:rPr lang="en-US" sz="2000"/>
                        <a:t>0</a:t>
                      </a:r>
                    </a:p>
                  </a:txBody>
                  <a:tcPr marL="102702" marR="102702" marT="51351" marB="51351"/>
                </a:tc>
                <a:extLst>
                  <a:ext uri="{0D108BD9-81ED-4DB2-BD59-A6C34878D82A}">
                    <a16:rowId xmlns:a16="http://schemas.microsoft.com/office/drawing/2014/main" val="2097426165"/>
                  </a:ext>
                </a:extLst>
              </a:tr>
              <a:tr h="451887">
                <a:tc>
                  <a:txBody>
                    <a:bodyPr/>
                    <a:lstStyle/>
                    <a:p>
                      <a:r>
                        <a:rPr lang="en-US" sz="2000"/>
                        <a:t>Futures</a:t>
                      </a:r>
                    </a:p>
                  </a:txBody>
                  <a:tcPr marL="102702" marR="102702" marT="51351" marB="51351"/>
                </a:tc>
                <a:tc>
                  <a:txBody>
                    <a:bodyPr/>
                    <a:lstStyle/>
                    <a:p>
                      <a:r>
                        <a:rPr lang="en-US" sz="2000"/>
                        <a:t>0</a:t>
                      </a:r>
                    </a:p>
                  </a:txBody>
                  <a:tcPr marL="102702" marR="102702" marT="51351" marB="51351"/>
                </a:tc>
                <a:tc>
                  <a:txBody>
                    <a:bodyPr/>
                    <a:lstStyle/>
                    <a:p>
                      <a:r>
                        <a:rPr lang="en-US" sz="2000" dirty="0"/>
                        <a:t>-500</a:t>
                      </a:r>
                    </a:p>
                  </a:txBody>
                  <a:tcPr marL="102702" marR="102702" marT="51351" marB="51351"/>
                </a:tc>
                <a:extLst>
                  <a:ext uri="{0D108BD9-81ED-4DB2-BD59-A6C34878D82A}">
                    <a16:rowId xmlns:a16="http://schemas.microsoft.com/office/drawing/2014/main" val="1020417141"/>
                  </a:ext>
                </a:extLst>
              </a:tr>
            </a:tbl>
          </a:graphicData>
        </a:graphic>
      </p:graphicFrame>
    </p:spTree>
    <p:extLst>
      <p:ext uri="{BB962C8B-B14F-4D97-AF65-F5344CB8AC3E}">
        <p14:creationId xmlns:p14="http://schemas.microsoft.com/office/powerpoint/2010/main" val="23038578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6F497-B693-4315-8528-4AE2836C9A31}"/>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valuation</a:t>
            </a:r>
          </a:p>
        </p:txBody>
      </p:sp>
      <p:sp>
        <p:nvSpPr>
          <p:cNvPr id="3" name="Content Placeholder 2">
            <a:extLst>
              <a:ext uri="{FF2B5EF4-FFF2-40B4-BE49-F238E27FC236}">
                <a16:creationId xmlns:a16="http://schemas.microsoft.com/office/drawing/2014/main" id="{9E0FEA3A-1E2F-4DF4-AFA7-70E8D3E33996}"/>
              </a:ext>
            </a:extLst>
          </p:cNvPr>
          <p:cNvSpPr>
            <a:spLocks noGrp="1"/>
          </p:cNvSpPr>
          <p:nvPr>
            <p:ph idx="1"/>
          </p:nvPr>
        </p:nvSpPr>
        <p:spPr>
          <a:xfrm>
            <a:off x="1024128" y="2286000"/>
            <a:ext cx="8018271" cy="4023360"/>
          </a:xfrm>
        </p:spPr>
        <p:txBody>
          <a:bodyPr>
            <a:normAutofit/>
          </a:bodyPr>
          <a:lstStyle/>
          <a:p>
            <a:r>
              <a:rPr lang="en-US" sz="2000"/>
              <a:t>The forward contract price, F</a:t>
            </a:r>
            <a:r>
              <a:rPr lang="en-US" sz="2000" baseline="-25000"/>
              <a:t>0</a:t>
            </a:r>
            <a:r>
              <a:rPr lang="en-US" sz="2000"/>
              <a:t>(T), remains fixed until the contract matures. </a:t>
            </a:r>
          </a:p>
          <a:p>
            <a:r>
              <a:rPr lang="en-US" sz="2000"/>
              <a:t>Forward contract MTM value changes are captured by the difference between the current spot price, S</a:t>
            </a:r>
            <a:r>
              <a:rPr lang="en-US" sz="2000" baseline="-25000"/>
              <a:t>t</a:t>
            </a:r>
            <a:r>
              <a:rPr lang="en-US" sz="2000"/>
              <a:t>, and the present value of the forward price, PV</a:t>
            </a:r>
            <a:r>
              <a:rPr lang="en-US" sz="2000" baseline="-25000"/>
              <a:t>t</a:t>
            </a:r>
            <a:r>
              <a:rPr lang="en-US" sz="2000"/>
              <a:t>[F</a:t>
            </a:r>
            <a:r>
              <a:rPr lang="en-US" sz="2000" baseline="-25000"/>
              <a:t>0</a:t>
            </a:r>
            <a:r>
              <a:rPr lang="en-US" sz="2000"/>
              <a:t>(T)].</a:t>
            </a:r>
          </a:p>
          <a:p>
            <a:r>
              <a:rPr lang="en-US" sz="2000"/>
              <a:t> This forward contract MTM is not settled until maturity, giving rise to counterparty credit risk over time since no cash is exchanged from inception of the contract to its maturity or expiration.</a:t>
            </a:r>
          </a:p>
          <a:p>
            <a:r>
              <a:rPr lang="en-US" sz="2000"/>
              <a:t>Futures contract prices fluctuate daily based upon market changes. </a:t>
            </a:r>
          </a:p>
          <a:p>
            <a:r>
              <a:rPr lang="en-US" sz="2000"/>
              <a:t>The daily settlement mechanism resets the futures MTM to zero, and variation margin is exchanged to settle the difference, reducing counterparty credit risk.</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17939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C9D2-44EF-40F7-B7BB-A2D5369ADCA4}"/>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interest rate futures</a:t>
            </a:r>
          </a:p>
        </p:txBody>
      </p:sp>
      <p:sp>
        <p:nvSpPr>
          <p:cNvPr id="3" name="Content Placeholder 2">
            <a:extLst>
              <a:ext uri="{FF2B5EF4-FFF2-40B4-BE49-F238E27FC236}">
                <a16:creationId xmlns:a16="http://schemas.microsoft.com/office/drawing/2014/main" id="{6030809E-5FCB-4F7C-8B59-A26BE51F6409}"/>
              </a:ext>
            </a:extLst>
          </p:cNvPr>
          <p:cNvSpPr>
            <a:spLocks noGrp="1"/>
          </p:cNvSpPr>
          <p:nvPr>
            <p:ph idx="1"/>
          </p:nvPr>
        </p:nvSpPr>
        <p:spPr>
          <a:xfrm>
            <a:off x="1024128" y="2286000"/>
            <a:ext cx="8018271" cy="4023360"/>
          </a:xfrm>
        </p:spPr>
        <p:txBody>
          <a:bodyPr>
            <a:normAutofit/>
          </a:bodyPr>
          <a:lstStyle/>
          <a:p>
            <a:r>
              <a:rPr lang="it-IT" dirty="0"/>
              <a:t>f</a:t>
            </a:r>
            <a:r>
              <a:rPr lang="it-IT" baseline="-25000" dirty="0"/>
              <a:t>A,B−A </a:t>
            </a:r>
            <a:r>
              <a:rPr lang="it-IT" dirty="0"/>
              <a:t>= 100 − (100 × MRR</a:t>
            </a:r>
            <a:r>
              <a:rPr lang="it-IT" baseline="-25000" dirty="0"/>
              <a:t>A,B−A</a:t>
            </a:r>
            <a:r>
              <a:rPr lang="it-IT" dirty="0"/>
              <a:t>)</a:t>
            </a:r>
          </a:p>
          <a:p>
            <a:r>
              <a:rPr lang="en-US" dirty="0"/>
              <a:t>Where </a:t>
            </a:r>
            <a:r>
              <a:rPr lang="en-US" dirty="0" err="1"/>
              <a:t>f</a:t>
            </a:r>
            <a:r>
              <a:rPr lang="en-US" baseline="-25000" dirty="0" err="1"/>
              <a:t>A,B</a:t>
            </a:r>
            <a:r>
              <a:rPr lang="en-US" baseline="-25000" dirty="0"/>
              <a:t>-A </a:t>
            </a:r>
            <a:r>
              <a:rPr lang="en-US" dirty="0"/>
              <a:t>represents the futures price for a market reference rate for B-A periods that begins in A periods (MRR</a:t>
            </a:r>
            <a:r>
              <a:rPr lang="en-US" baseline="-25000" dirty="0"/>
              <a:t>A,B-A</a:t>
            </a:r>
            <a:r>
              <a:rPr lang="en-US" dirty="0"/>
              <a:t>)</a:t>
            </a:r>
          </a:p>
          <a:p>
            <a:r>
              <a:rPr lang="en-US" dirty="0"/>
              <a:t>f3m,3m : 98.25 = 100-(100*MRR</a:t>
            </a:r>
            <a:r>
              <a:rPr lang="en-US" baseline="-25000" dirty="0"/>
              <a:t>3m,3m</a:t>
            </a:r>
            <a:r>
              <a:rPr lang="en-US" dirty="0"/>
              <a:t>)</a:t>
            </a:r>
          </a:p>
          <a:p>
            <a:r>
              <a:rPr lang="en-US" dirty="0"/>
              <a:t>MRR</a:t>
            </a:r>
            <a:r>
              <a:rPr lang="en-US" baseline="-25000" dirty="0"/>
              <a:t>3m,3m</a:t>
            </a:r>
            <a:r>
              <a:rPr lang="en-US" dirty="0"/>
              <a:t>=1.75%</a:t>
            </a:r>
          </a:p>
          <a:p>
            <a:r>
              <a:rPr lang="en-US" dirty="0"/>
              <a:t>■ Long futures contract (lender): Gains as prices rise, future MRR falls</a:t>
            </a:r>
          </a:p>
          <a:p>
            <a:r>
              <a:rPr lang="en-US" dirty="0"/>
              <a:t>■ Short futures contract (borrower): Gains as prices fall, future MRR rises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4890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79B4C-D1B6-4C79-B49B-41056500C0AF}"/>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graphicFrame>
        <p:nvGraphicFramePr>
          <p:cNvPr id="4" name="Content Placeholder 3">
            <a:extLst>
              <a:ext uri="{FF2B5EF4-FFF2-40B4-BE49-F238E27FC236}">
                <a16:creationId xmlns:a16="http://schemas.microsoft.com/office/drawing/2014/main" id="{684981EC-037B-49E2-8ED9-7FCE96915FA2}"/>
              </a:ext>
            </a:extLst>
          </p:cNvPr>
          <p:cNvGraphicFramePr>
            <a:graphicFrameLocks noGrp="1"/>
          </p:cNvGraphicFramePr>
          <p:nvPr>
            <p:ph idx="1"/>
            <p:extLst>
              <p:ext uri="{D42A27DB-BD31-4B8C-83A1-F6EECF244321}">
                <p14:modId xmlns:p14="http://schemas.microsoft.com/office/powerpoint/2010/main" val="706367288"/>
              </p:ext>
            </p:extLst>
          </p:nvPr>
        </p:nvGraphicFramePr>
        <p:xfrm>
          <a:off x="1243987" y="2286000"/>
          <a:ext cx="9280165" cy="4022726"/>
        </p:xfrm>
        <a:graphic>
          <a:graphicData uri="http://schemas.openxmlformats.org/drawingml/2006/table">
            <a:tbl>
              <a:tblPr firstRow="1" bandRow="1">
                <a:tableStyleId>{5C22544A-7EE6-4342-B048-85BDC9FD1C3A}</a:tableStyleId>
              </a:tblPr>
              <a:tblGrid>
                <a:gridCol w="2611285">
                  <a:extLst>
                    <a:ext uri="{9D8B030D-6E8A-4147-A177-3AD203B41FA5}">
                      <a16:colId xmlns:a16="http://schemas.microsoft.com/office/drawing/2014/main" val="3825096046"/>
                    </a:ext>
                  </a:extLst>
                </a:gridCol>
                <a:gridCol w="3185846">
                  <a:extLst>
                    <a:ext uri="{9D8B030D-6E8A-4147-A177-3AD203B41FA5}">
                      <a16:colId xmlns:a16="http://schemas.microsoft.com/office/drawing/2014/main" val="2405034009"/>
                    </a:ext>
                  </a:extLst>
                </a:gridCol>
                <a:gridCol w="3483034">
                  <a:extLst>
                    <a:ext uri="{9D8B030D-6E8A-4147-A177-3AD203B41FA5}">
                      <a16:colId xmlns:a16="http://schemas.microsoft.com/office/drawing/2014/main" val="80816993"/>
                    </a:ext>
                  </a:extLst>
                </a:gridCol>
              </a:tblGrid>
              <a:tr h="1055609">
                <a:tc>
                  <a:txBody>
                    <a:bodyPr/>
                    <a:lstStyle/>
                    <a:p>
                      <a:r>
                        <a:rPr lang="en-US" sz="2800"/>
                        <a:t>Contract type</a:t>
                      </a:r>
                    </a:p>
                  </a:txBody>
                  <a:tcPr marL="142650" marR="142650" marT="71325" marB="71325"/>
                </a:tc>
                <a:tc>
                  <a:txBody>
                    <a:bodyPr/>
                    <a:lstStyle/>
                    <a:p>
                      <a:r>
                        <a:rPr lang="en-US" sz="2800"/>
                        <a:t>Gains from rising MRR</a:t>
                      </a:r>
                    </a:p>
                  </a:txBody>
                  <a:tcPr marL="142650" marR="142650" marT="71325" marB="71325"/>
                </a:tc>
                <a:tc>
                  <a:txBody>
                    <a:bodyPr/>
                    <a:lstStyle/>
                    <a:p>
                      <a:r>
                        <a:rPr lang="en-US" sz="2800"/>
                        <a:t>Gains from falling MRR</a:t>
                      </a:r>
                    </a:p>
                  </a:txBody>
                  <a:tcPr marL="142650" marR="142650" marT="71325" marB="71325"/>
                </a:tc>
                <a:extLst>
                  <a:ext uri="{0D108BD9-81ED-4DB2-BD59-A6C34878D82A}">
                    <a16:rowId xmlns:a16="http://schemas.microsoft.com/office/drawing/2014/main" val="1188587265"/>
                  </a:ext>
                </a:extLst>
              </a:tr>
              <a:tr h="1055609">
                <a:tc>
                  <a:txBody>
                    <a:bodyPr/>
                    <a:lstStyle/>
                    <a:p>
                      <a:r>
                        <a:rPr lang="en-US" sz="2800"/>
                        <a:t>Interest rate futures</a:t>
                      </a:r>
                    </a:p>
                  </a:txBody>
                  <a:tcPr marL="142650" marR="142650" marT="71325" marB="71325"/>
                </a:tc>
                <a:tc>
                  <a:txBody>
                    <a:bodyPr/>
                    <a:lstStyle/>
                    <a:p>
                      <a:r>
                        <a:rPr lang="en-US" sz="2400" dirty="0"/>
                        <a:t>Short futures contract</a:t>
                      </a:r>
                    </a:p>
                  </a:txBody>
                  <a:tcPr marL="142650" marR="142650" marT="71325" marB="71325"/>
                </a:tc>
                <a:tc>
                  <a:txBody>
                    <a:bodyPr/>
                    <a:lstStyle/>
                    <a:p>
                      <a:r>
                        <a:rPr lang="en-US" sz="2400" dirty="0"/>
                        <a:t>Long futures contract</a:t>
                      </a:r>
                    </a:p>
                  </a:txBody>
                  <a:tcPr marL="142650" marR="142650" marT="71325" marB="71325"/>
                </a:tc>
                <a:extLst>
                  <a:ext uri="{0D108BD9-81ED-4DB2-BD59-A6C34878D82A}">
                    <a16:rowId xmlns:a16="http://schemas.microsoft.com/office/drawing/2014/main" val="2673211499"/>
                  </a:ext>
                </a:extLst>
              </a:tr>
              <a:tr h="1911508">
                <a:tc>
                  <a:txBody>
                    <a:bodyPr/>
                    <a:lstStyle/>
                    <a:p>
                      <a:r>
                        <a:rPr lang="en-US" sz="2800"/>
                        <a:t>FRA</a:t>
                      </a:r>
                    </a:p>
                  </a:txBody>
                  <a:tcPr marL="142650" marR="142650" marT="71325" marB="71325"/>
                </a:tc>
                <a:tc>
                  <a:txBody>
                    <a:bodyPr/>
                    <a:lstStyle/>
                    <a:p>
                      <a:r>
                        <a:rPr lang="en-US" sz="2400" dirty="0"/>
                        <a:t>Long FRA</a:t>
                      </a:r>
                    </a:p>
                    <a:p>
                      <a:r>
                        <a:rPr lang="en-US" sz="2400" dirty="0"/>
                        <a:t>Fixed-rate payer</a:t>
                      </a:r>
                    </a:p>
                    <a:p>
                      <a:r>
                        <a:rPr lang="en-US" sz="2400" dirty="0"/>
                        <a:t>Floating-rate receiver</a:t>
                      </a:r>
                    </a:p>
                  </a:txBody>
                  <a:tcPr marL="142650" marR="142650" marT="71325" marB="71325"/>
                </a:tc>
                <a:tc>
                  <a:txBody>
                    <a:bodyPr/>
                    <a:lstStyle/>
                    <a:p>
                      <a:r>
                        <a:rPr lang="en-US" sz="2400" dirty="0"/>
                        <a:t>Short FRA</a:t>
                      </a:r>
                    </a:p>
                    <a:p>
                      <a:r>
                        <a:rPr lang="en-US" sz="2400" dirty="0"/>
                        <a:t>Fixed-rate receiver</a:t>
                      </a:r>
                    </a:p>
                    <a:p>
                      <a:r>
                        <a:rPr lang="en-US" sz="2400" dirty="0"/>
                        <a:t>Floating-rate payer</a:t>
                      </a:r>
                    </a:p>
                  </a:txBody>
                  <a:tcPr marL="142650" marR="142650" marT="71325" marB="71325"/>
                </a:tc>
                <a:extLst>
                  <a:ext uri="{0D108BD9-81ED-4DB2-BD59-A6C34878D82A}">
                    <a16:rowId xmlns:a16="http://schemas.microsoft.com/office/drawing/2014/main" val="1877897364"/>
                  </a:ext>
                </a:extLst>
              </a:tr>
            </a:tbl>
          </a:graphicData>
        </a:graphic>
      </p:graphicFrame>
    </p:spTree>
    <p:extLst>
      <p:ext uri="{BB962C8B-B14F-4D97-AF65-F5344CB8AC3E}">
        <p14:creationId xmlns:p14="http://schemas.microsoft.com/office/powerpoint/2010/main" val="34717580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626BFF16-E2B3-E89A-C34F-D88A62C3E984}"/>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3A6A5948-C995-41C6-8B98-CA8F7FB5D6A4}"/>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2C17BE5-AEF8-4B93-A4DD-7B80E5B1F9F2}"/>
              </a:ext>
            </a:extLst>
          </p:cNvPr>
          <p:cNvSpPr>
            <a:spLocks noGrp="1"/>
          </p:cNvSpPr>
          <p:nvPr>
            <p:ph idx="1"/>
          </p:nvPr>
        </p:nvSpPr>
        <p:spPr>
          <a:xfrm>
            <a:off x="1024128" y="2286000"/>
            <a:ext cx="9720073" cy="4023360"/>
          </a:xfrm>
        </p:spPr>
        <p:txBody>
          <a:bodyPr>
            <a:normAutofit/>
          </a:bodyPr>
          <a:lstStyle/>
          <a:p>
            <a:r>
              <a:rPr lang="en-US" dirty="0"/>
              <a:t>Interest rate futures daily settlement occurs based on price changes, which translate into futures contract basis point value (BPV) as follows:</a:t>
            </a:r>
          </a:p>
          <a:p>
            <a:r>
              <a:rPr lang="en-US"/>
              <a:t>Futures Contract BPV </a:t>
            </a:r>
            <a:r>
              <a:rPr lang="en-US" dirty="0"/>
              <a:t>= Notional Principal × 0.01% × Period</a:t>
            </a:r>
          </a:p>
          <a:p>
            <a:r>
              <a:rPr lang="en-US" dirty="0"/>
              <a:t>If </a:t>
            </a:r>
            <a:r>
              <a:rPr lang="en-US" dirty="0" err="1"/>
              <a:t>Baywhite</a:t>
            </a:r>
            <a:r>
              <a:rPr lang="en-US" dirty="0"/>
              <a:t> were to use an interest rate futures contract instead, it would sell a futures contract on one-month MRR. The futures contract BPV for a $50,000,000 notional amount is:</a:t>
            </a:r>
          </a:p>
          <a:p>
            <a:r>
              <a:rPr lang="en-US" dirty="0"/>
              <a:t>Contract BPV = $416.67 (= $50,000,000 × 0.01% × [1/12])</a:t>
            </a:r>
          </a:p>
          <a:p>
            <a:r>
              <a:rPr lang="en-US" dirty="0"/>
              <a:t>If </a:t>
            </a:r>
            <a:r>
              <a:rPr lang="en-US" dirty="0" err="1"/>
              <a:t>Baywhite</a:t>
            </a:r>
            <a:r>
              <a:rPr lang="en-US" dirty="0"/>
              <a:t> sells f</a:t>
            </a:r>
            <a:r>
              <a:rPr lang="en-US" baseline="-25000" dirty="0"/>
              <a:t>1,1</a:t>
            </a:r>
            <a:r>
              <a:rPr lang="en-US" dirty="0"/>
              <a:t> for $98.75 (or MRR</a:t>
            </a:r>
            <a:r>
              <a:rPr lang="en-US" baseline="-25000" dirty="0"/>
              <a:t>1,1</a:t>
            </a:r>
            <a:r>
              <a:rPr lang="en-US" dirty="0"/>
              <a:t> = 1.25%) and settles at maturity at a price of $97.75 (MRR</a:t>
            </a:r>
            <a:r>
              <a:rPr lang="en-US" baseline="-25000" dirty="0"/>
              <a:t>1,1</a:t>
            </a:r>
            <a:r>
              <a:rPr lang="en-US" dirty="0"/>
              <a:t> = 2.25%), it would expect to have a cumulative gain on the contract through maturity equal to $41,667 (= Contract BPV × 100 bps).</a:t>
            </a:r>
          </a:p>
        </p:txBody>
      </p:sp>
    </p:spTree>
    <p:extLst>
      <p:ext uri="{BB962C8B-B14F-4D97-AF65-F5344CB8AC3E}">
        <p14:creationId xmlns:p14="http://schemas.microsoft.com/office/powerpoint/2010/main" val="42356003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E9F34-76DC-437F-9A13-D25484416C5F}"/>
              </a:ext>
            </a:extLst>
          </p:cNvPr>
          <p:cNvSpPr>
            <a:spLocks noGrp="1"/>
          </p:cNvSpPr>
          <p:nvPr>
            <p:ph type="title"/>
          </p:nvPr>
        </p:nvSpPr>
        <p:spPr>
          <a:xfrm>
            <a:off x="1024129" y="585216"/>
            <a:ext cx="4431792" cy="1499616"/>
          </a:xfrm>
        </p:spPr>
        <p:txBody>
          <a:bodyPr>
            <a:normAutofit fontScale="90000"/>
          </a:bodyPr>
          <a:lstStyle/>
          <a:p>
            <a:r>
              <a:rPr lang="en-US" sz="3500"/>
              <a:t>Pricing and valuation of futures</a:t>
            </a:r>
            <a:br>
              <a:rPr lang="en-US" sz="3500"/>
            </a:br>
            <a:r>
              <a:rPr lang="en-US" sz="3500"/>
              <a:t>interest rate futures</a:t>
            </a:r>
          </a:p>
        </p:txBody>
      </p:sp>
      <p:sp>
        <p:nvSpPr>
          <p:cNvPr id="3" name="Content Placeholder 2">
            <a:extLst>
              <a:ext uri="{FF2B5EF4-FFF2-40B4-BE49-F238E27FC236}">
                <a16:creationId xmlns:a16="http://schemas.microsoft.com/office/drawing/2014/main" id="{6A774D54-BADF-4C9B-8BF5-7EE6ECB5A17F}"/>
              </a:ext>
            </a:extLst>
          </p:cNvPr>
          <p:cNvSpPr>
            <a:spLocks noGrp="1"/>
          </p:cNvSpPr>
          <p:nvPr>
            <p:ph idx="1"/>
          </p:nvPr>
        </p:nvSpPr>
        <p:spPr>
          <a:xfrm>
            <a:off x="1024128" y="2286000"/>
            <a:ext cx="4429615" cy="3931920"/>
          </a:xfrm>
        </p:spPr>
        <p:txBody>
          <a:bodyPr>
            <a:normAutofit/>
          </a:bodyPr>
          <a:lstStyle/>
          <a:p>
            <a:r>
              <a:rPr lang="en-US"/>
              <a:t>An interest rate futures contract of $1,000,000 notional for three-month MRR of 2.21% for one quarter (or 90/360 days).  </a:t>
            </a:r>
          </a:p>
          <a:p>
            <a:r>
              <a:rPr lang="en-US"/>
              <a:t>BPV=1,000,000*0.01%*0.25=25</a:t>
            </a:r>
          </a:p>
          <a:p>
            <a:r>
              <a:rPr lang="en-US"/>
              <a:t>Consider in contrast a $1,000,000 notional FRA on three-month MRR in three months’ time with an identical 2.21% rate.</a:t>
            </a:r>
          </a:p>
          <a:p>
            <a:endParaRPr lang="en-US" dirty="0"/>
          </a:p>
        </p:txBody>
      </p:sp>
      <p:graphicFrame>
        <p:nvGraphicFramePr>
          <p:cNvPr id="4" name="Table 3">
            <a:extLst>
              <a:ext uri="{FF2B5EF4-FFF2-40B4-BE49-F238E27FC236}">
                <a16:creationId xmlns:a16="http://schemas.microsoft.com/office/drawing/2014/main" id="{D04E6A80-DA78-4BAC-A381-8404B08CD403}"/>
              </a:ext>
            </a:extLst>
          </p:cNvPr>
          <p:cNvGraphicFramePr>
            <a:graphicFrameLocks noGrp="1"/>
          </p:cNvGraphicFramePr>
          <p:nvPr>
            <p:extLst>
              <p:ext uri="{D42A27DB-BD31-4B8C-83A1-F6EECF244321}">
                <p14:modId xmlns:p14="http://schemas.microsoft.com/office/powerpoint/2010/main" val="379173811"/>
              </p:ext>
            </p:extLst>
          </p:nvPr>
        </p:nvGraphicFramePr>
        <p:xfrm>
          <a:off x="6096000" y="1800974"/>
          <a:ext cx="5455923" cy="3256056"/>
        </p:xfrm>
        <a:graphic>
          <a:graphicData uri="http://schemas.openxmlformats.org/drawingml/2006/table">
            <a:tbl>
              <a:tblPr firstRow="1" bandRow="1">
                <a:solidFill>
                  <a:schemeClr val="accent1">
                    <a:lumMod val="20000"/>
                    <a:lumOff val="80000"/>
                  </a:schemeClr>
                </a:solidFill>
                <a:tableStyleId>{5C22544A-7EE6-4342-B048-85BDC9FD1C3A}</a:tableStyleId>
              </a:tblPr>
              <a:tblGrid>
                <a:gridCol w="1274420">
                  <a:extLst>
                    <a:ext uri="{9D8B030D-6E8A-4147-A177-3AD203B41FA5}">
                      <a16:colId xmlns:a16="http://schemas.microsoft.com/office/drawing/2014/main" val="3522356866"/>
                    </a:ext>
                  </a:extLst>
                </a:gridCol>
                <a:gridCol w="2193214">
                  <a:extLst>
                    <a:ext uri="{9D8B030D-6E8A-4147-A177-3AD203B41FA5}">
                      <a16:colId xmlns:a16="http://schemas.microsoft.com/office/drawing/2014/main" val="811057517"/>
                    </a:ext>
                  </a:extLst>
                </a:gridCol>
                <a:gridCol w="1988289">
                  <a:extLst>
                    <a:ext uri="{9D8B030D-6E8A-4147-A177-3AD203B41FA5}">
                      <a16:colId xmlns:a16="http://schemas.microsoft.com/office/drawing/2014/main" val="3359444345"/>
                    </a:ext>
                  </a:extLst>
                </a:gridCol>
              </a:tblGrid>
              <a:tr h="796961">
                <a:tc>
                  <a:txBody>
                    <a:bodyPr/>
                    <a:lstStyle/>
                    <a:p>
                      <a:r>
                        <a:rPr lang="en-US" sz="1400" b="1" cap="all" spc="60">
                          <a:solidFill>
                            <a:schemeClr val="tx1"/>
                          </a:solidFill>
                        </a:rPr>
                        <a:t>MRR</a:t>
                      </a:r>
                      <a:r>
                        <a:rPr lang="en-US" sz="1400" b="1" cap="all" spc="60" baseline="-25000">
                          <a:solidFill>
                            <a:schemeClr val="tx1"/>
                          </a:solidFill>
                        </a:rPr>
                        <a:t>3m,3m</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Short FRA cash settlement(PV)</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Long futures settlement</a:t>
                      </a:r>
                    </a:p>
                  </a:txBody>
                  <a:tcPr marL="161546" marR="161546" marT="161546" marB="161546">
                    <a:lnL w="12700" cmpd="sng">
                      <a:noFill/>
                    </a:lnL>
                    <a:lnR w="12700" cmpd="sng">
                      <a:noFill/>
                    </a:lnR>
                    <a:lnT w="12700" cmpd="sng">
                      <a:noFill/>
                    </a:lnT>
                    <a:lnB w="38100" cmpd="sng">
                      <a:noFill/>
                    </a:lnB>
                    <a:noFill/>
                  </a:tcPr>
                </a:tc>
                <a:extLst>
                  <a:ext uri="{0D108BD9-81ED-4DB2-BD59-A6C34878D82A}">
                    <a16:rowId xmlns:a16="http://schemas.microsoft.com/office/drawing/2014/main" val="1572975908"/>
                  </a:ext>
                </a:extLst>
              </a:tr>
              <a:tr h="491819">
                <a:tc>
                  <a:txBody>
                    <a:bodyPr/>
                    <a:lstStyle/>
                    <a:p>
                      <a:r>
                        <a:rPr lang="en-US" sz="1900" cap="none" spc="0">
                          <a:solidFill>
                            <a:schemeClr val="tx1"/>
                          </a:solidFill>
                        </a:rPr>
                        <a:t>2.01%</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497.50</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570117806"/>
                  </a:ext>
                </a:extLst>
              </a:tr>
              <a:tr h="491819">
                <a:tc>
                  <a:txBody>
                    <a:bodyPr/>
                    <a:lstStyle/>
                    <a:p>
                      <a:r>
                        <a:rPr lang="en-US" sz="1900" cap="none" spc="0">
                          <a:solidFill>
                            <a:schemeClr val="tx1"/>
                          </a:solidFill>
                        </a:rPr>
                        <a:t>2.11%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248.69</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1299258006"/>
                  </a:ext>
                </a:extLst>
              </a:tr>
              <a:tr h="491819">
                <a:tc>
                  <a:txBody>
                    <a:bodyPr/>
                    <a:lstStyle/>
                    <a:p>
                      <a:r>
                        <a:rPr lang="en-US" sz="1900" cap="none" spc="0">
                          <a:solidFill>
                            <a:schemeClr val="tx1"/>
                          </a:solidFill>
                        </a:rPr>
                        <a:t>2.21%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677760110"/>
                  </a:ext>
                </a:extLst>
              </a:tr>
              <a:tr h="491819">
                <a:tc>
                  <a:txBody>
                    <a:bodyPr/>
                    <a:lstStyle/>
                    <a:p>
                      <a:r>
                        <a:rPr lang="en-US" sz="1900" cap="none" spc="0">
                          <a:solidFill>
                            <a:schemeClr val="tx1"/>
                          </a:solidFill>
                        </a:rPr>
                        <a:t>2.31%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-248.56</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3495269381"/>
                  </a:ext>
                </a:extLst>
              </a:tr>
              <a:tr h="491819">
                <a:tc>
                  <a:txBody>
                    <a:bodyPr/>
                    <a:lstStyle/>
                    <a:p>
                      <a:r>
                        <a:rPr lang="en-US" sz="1900" cap="none" spc="0">
                          <a:solidFill>
                            <a:schemeClr val="tx1"/>
                          </a:solidFill>
                        </a:rPr>
                        <a:t>2.41%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-497.01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278580862"/>
                  </a:ext>
                </a:extLst>
              </a:tr>
            </a:tbl>
          </a:graphicData>
        </a:graphic>
      </p:graphicFrame>
    </p:spTree>
    <p:extLst>
      <p:ext uri="{BB962C8B-B14F-4D97-AF65-F5344CB8AC3E}">
        <p14:creationId xmlns:p14="http://schemas.microsoft.com/office/powerpoint/2010/main" val="534535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38DE0D-E040-6744-9FDD-23739C68952C}"/>
              </a:ext>
            </a:extLst>
          </p:cNvPr>
          <p:cNvSpPr>
            <a:spLocks noGrp="1"/>
          </p:cNvSpPr>
          <p:nvPr>
            <p:ph type="title"/>
          </p:nvPr>
        </p:nvSpPr>
        <p:spPr>
          <a:xfrm>
            <a:off x="1024128" y="585216"/>
            <a:ext cx="6066818" cy="1499616"/>
          </a:xfrm>
        </p:spPr>
        <p:txBody>
          <a:bodyPr>
            <a:normAutofit/>
          </a:bodyPr>
          <a:lstStyle/>
          <a:p>
            <a:r>
              <a:rPr lang="en-US" altLang="zh-CN" sz="4800" dirty="0"/>
              <a:t>example</a:t>
            </a:r>
            <a:endParaRPr kumimoji="1" lang="zh-CN" altLang="en-US" sz="4800" dirty="0"/>
          </a:p>
        </p:txBody>
      </p:sp>
      <p:sp>
        <p:nvSpPr>
          <p:cNvPr id="3" name="内容占位符 2">
            <a:extLst>
              <a:ext uri="{FF2B5EF4-FFF2-40B4-BE49-F238E27FC236}">
                <a16:creationId xmlns:a16="http://schemas.microsoft.com/office/drawing/2014/main" id="{9FA3EF9A-AC8B-9143-B27C-73A5626F7694}"/>
              </a:ext>
            </a:extLst>
          </p:cNvPr>
          <p:cNvSpPr>
            <a:spLocks noGrp="1"/>
          </p:cNvSpPr>
          <p:nvPr>
            <p:ph idx="1"/>
          </p:nvPr>
        </p:nvSpPr>
        <p:spPr>
          <a:xfrm>
            <a:off x="1024128" y="2286000"/>
            <a:ext cx="6066818" cy="4023360"/>
          </a:xfrm>
        </p:spPr>
        <p:txBody>
          <a:bodyPr>
            <a:normAutofit/>
          </a:bodyPr>
          <a:lstStyle/>
          <a:p>
            <a:r>
              <a:rPr lang="en" altLang="zh-CN" dirty="0"/>
              <a:t>An investor, Procam Investments, enters a cash-settled forward contract with a financial intermediary to buy 100 ounces of gold at a forward price, F0(T), of $1,792.13 per ounce in three months. </a:t>
            </a:r>
          </a:p>
          <a:p>
            <a:r>
              <a:rPr lang="en" altLang="zh-CN" dirty="0"/>
              <a:t>Today’s spot gold price (</a:t>
            </a:r>
            <a:r>
              <a:rPr lang="en" altLang="zh-CN" i="1" dirty="0"/>
              <a:t>S</a:t>
            </a:r>
            <a:r>
              <a:rPr lang="en" altLang="zh-CN" dirty="0"/>
              <a:t>0) is $1,770 per ounce. </a:t>
            </a:r>
          </a:p>
          <a:p>
            <a:r>
              <a:rPr lang="en" altLang="zh-CN" dirty="0"/>
              <a:t>At contract maturity, the gold price (</a:t>
            </a:r>
            <a:r>
              <a:rPr lang="en" altLang="zh-CN" i="1" dirty="0"/>
              <a:t>ST</a:t>
            </a:r>
            <a:r>
              <a:rPr lang="en" altLang="zh-CN" dirty="0"/>
              <a:t>) is $1,780.50 per ounce. </a:t>
            </a:r>
          </a:p>
          <a:p>
            <a:endParaRPr kumimoji="1" lang="zh-CN" altLang="en-US" dirty="0"/>
          </a:p>
        </p:txBody>
      </p:sp>
      <p:pic>
        <p:nvPicPr>
          <p:cNvPr id="5" name="Picture 4" descr="Rows of gold and silver bars">
            <a:extLst>
              <a:ext uri="{FF2B5EF4-FFF2-40B4-BE49-F238E27FC236}">
                <a16:creationId xmlns:a16="http://schemas.microsoft.com/office/drawing/2014/main" id="{2D99DA12-07EF-1BAE-CDCA-54E42066CE3C}"/>
              </a:ext>
            </a:extLst>
          </p:cNvPr>
          <p:cNvPicPr>
            <a:picLocks noChangeAspect="1"/>
          </p:cNvPicPr>
          <p:nvPr/>
        </p:nvPicPr>
        <p:blipFill rotWithShape="1">
          <a:blip r:embed="rId2"/>
          <a:srcRect l="27986" r="21273"/>
          <a:stretch/>
        </p:blipFill>
        <p:spPr>
          <a:xfrm>
            <a:off x="7552266" y="10"/>
            <a:ext cx="4639733" cy="6857990"/>
          </a:xfrm>
          <a:prstGeom prst="rect">
            <a:avLst/>
          </a:prstGeom>
        </p:spPr>
      </p:pic>
    </p:spTree>
    <p:extLst>
      <p:ext uri="{BB962C8B-B14F-4D97-AF65-F5344CB8AC3E}">
        <p14:creationId xmlns:p14="http://schemas.microsoft.com/office/powerpoint/2010/main" val="38059793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62203-391D-464E-B8CF-8AFB4BC8E8F8}"/>
              </a:ext>
            </a:extLst>
          </p:cNvPr>
          <p:cNvSpPr>
            <a:spLocks noGrp="1"/>
          </p:cNvSpPr>
          <p:nvPr>
            <p:ph type="title"/>
          </p:nvPr>
        </p:nvSpPr>
        <p:spPr/>
        <p:txBody>
          <a:bodyPr>
            <a:normAutofit/>
          </a:bodyPr>
          <a:lstStyle/>
          <a:p>
            <a:r>
              <a:rPr lang="en-US" sz="4400" dirty="0"/>
              <a:t>Pricing and valuation of futures</a:t>
            </a:r>
            <a:br>
              <a:rPr lang="en-US" sz="4400" dirty="0"/>
            </a:br>
            <a:r>
              <a:rPr lang="en-US" sz="3200" dirty="0"/>
              <a:t>interest rate futures</a:t>
            </a:r>
          </a:p>
        </p:txBody>
      </p:sp>
      <p:sp>
        <p:nvSpPr>
          <p:cNvPr id="3" name="Content Placeholder 2">
            <a:extLst>
              <a:ext uri="{FF2B5EF4-FFF2-40B4-BE49-F238E27FC236}">
                <a16:creationId xmlns:a16="http://schemas.microsoft.com/office/drawing/2014/main" id="{788ECBA7-6D00-4D03-8B5E-AB894E79396E}"/>
              </a:ext>
            </a:extLst>
          </p:cNvPr>
          <p:cNvSpPr>
            <a:spLocks noGrp="1"/>
          </p:cNvSpPr>
          <p:nvPr>
            <p:ph idx="1"/>
          </p:nvPr>
        </p:nvSpPr>
        <p:spPr/>
        <p:txBody>
          <a:bodyPr/>
          <a:lstStyle/>
          <a:p>
            <a:r>
              <a:rPr lang="en-US" dirty="0"/>
              <a:t>We see that the percentage price change is greater (in absolute value) when MRR falls than when it rises</a:t>
            </a:r>
            <a:r>
              <a:rPr lang="zh-CN" altLang="en-US" dirty="0"/>
              <a:t>，</a:t>
            </a:r>
            <a:r>
              <a:rPr lang="en-US" altLang="zh-CN" dirty="0"/>
              <a:t>which is called </a:t>
            </a:r>
            <a:r>
              <a:rPr lang="en-US" altLang="zh-CN" dirty="0">
                <a:solidFill>
                  <a:srgbClr val="FF0000"/>
                </a:solidFill>
              </a:rPr>
              <a:t>convexity bias</a:t>
            </a:r>
            <a:r>
              <a:rPr lang="en-US" altLang="zh-CN" dirty="0"/>
              <a:t>.</a:t>
            </a:r>
          </a:p>
          <a:p>
            <a:r>
              <a:rPr lang="en-US" dirty="0"/>
              <a:t>The discounting feature of the FRA, which is not present in the futures contract, leads to a convexity bias that is greater for longer discounting periods</a:t>
            </a:r>
          </a:p>
          <a:p>
            <a:endParaRPr lang="en-US" dirty="0"/>
          </a:p>
        </p:txBody>
      </p:sp>
      <p:pic>
        <p:nvPicPr>
          <p:cNvPr id="5" name="Picture 4">
            <a:extLst>
              <a:ext uri="{FF2B5EF4-FFF2-40B4-BE49-F238E27FC236}">
                <a16:creationId xmlns:a16="http://schemas.microsoft.com/office/drawing/2014/main" id="{DB206FA2-2AA2-4CE5-8B66-7D8B461FD80D}"/>
              </a:ext>
            </a:extLst>
          </p:cNvPr>
          <p:cNvPicPr>
            <a:picLocks noChangeAspect="1"/>
          </p:cNvPicPr>
          <p:nvPr/>
        </p:nvPicPr>
        <p:blipFill>
          <a:blip r:embed="rId2"/>
          <a:stretch>
            <a:fillRect/>
          </a:stretch>
        </p:blipFill>
        <p:spPr>
          <a:xfrm>
            <a:off x="1024128" y="3988103"/>
            <a:ext cx="9087887" cy="2522425"/>
          </a:xfrm>
          <a:prstGeom prst="rect">
            <a:avLst/>
          </a:prstGeom>
        </p:spPr>
      </p:pic>
    </p:spTree>
    <p:extLst>
      <p:ext uri="{BB962C8B-B14F-4D97-AF65-F5344CB8AC3E}">
        <p14:creationId xmlns:p14="http://schemas.microsoft.com/office/powerpoint/2010/main" val="40834704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471D5A-FDAE-5A42-9B46-57F12D8FB4BF}"/>
              </a:ext>
            </a:extLst>
          </p:cNvPr>
          <p:cNvSpPr>
            <a:spLocks noGrp="1"/>
          </p:cNvSpPr>
          <p:nvPr>
            <p:ph type="title"/>
          </p:nvPr>
        </p:nvSpPr>
        <p:spPr>
          <a:xfrm>
            <a:off x="1024128" y="585216"/>
            <a:ext cx="8018272" cy="1499616"/>
          </a:xfrm>
        </p:spPr>
        <p:txBody>
          <a:bodyPr>
            <a:normAutofit/>
          </a:bodyPr>
          <a:lstStyle/>
          <a:p>
            <a:r>
              <a:rPr lang="en-US" altLang="zh-CN"/>
              <a:t>Pricing and valuation of futures</a:t>
            </a:r>
            <a:endParaRPr kumimoji="1" lang="zh-CN" altLang="en-US" dirty="0"/>
          </a:p>
        </p:txBody>
      </p:sp>
      <p:sp>
        <p:nvSpPr>
          <p:cNvPr id="3" name="内容占位符 2">
            <a:extLst>
              <a:ext uri="{FF2B5EF4-FFF2-40B4-BE49-F238E27FC236}">
                <a16:creationId xmlns:a16="http://schemas.microsoft.com/office/drawing/2014/main" id="{DFFBAAF0-2AB9-A346-A640-F69E7FA3BFD3}"/>
              </a:ext>
            </a:extLst>
          </p:cNvPr>
          <p:cNvSpPr>
            <a:spLocks noGrp="1"/>
          </p:cNvSpPr>
          <p:nvPr>
            <p:ph idx="1"/>
          </p:nvPr>
        </p:nvSpPr>
        <p:spPr>
          <a:xfrm>
            <a:off x="1024128" y="2286000"/>
            <a:ext cx="8018271" cy="4023360"/>
          </a:xfrm>
        </p:spPr>
        <p:txBody>
          <a:bodyPr>
            <a:normAutofit/>
          </a:bodyPr>
          <a:lstStyle/>
          <a:p>
            <a:r>
              <a:rPr lang="en" altLang="zh-CN" b="1" dirty="0"/>
              <a:t>EFFECT OF CENTRAL CLEARING OF OTC DERIVATIVES </a:t>
            </a:r>
          </a:p>
          <a:p>
            <a:r>
              <a:rPr lang="en" altLang="zh-CN" dirty="0"/>
              <a:t>The advent of derivatives central clearing, introduced in an earlier lesson, ha</a:t>
            </a:r>
            <a:r>
              <a:rPr lang="en-US" altLang="zh-CN" dirty="0"/>
              <a:t>s</a:t>
            </a:r>
            <a:r>
              <a:rPr lang="en" altLang="zh-CN" dirty="0"/>
              <a:t> created futures-like margining requirements for OTC derivative dealers who buy and sell forwards to derivatives end users. Dealers who are required to post cash or highly liquid securities to a central counterparty often impose similar requirements on derivatives end users. </a:t>
            </a:r>
          </a:p>
          <a:p>
            <a:endParaRPr lang="en" altLang="zh-CN"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55650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4C97E5-C97D-8040-BADC-98DF4C40560A}"/>
              </a:ext>
            </a:extLst>
          </p:cNvPr>
          <p:cNvSpPr>
            <a:spLocks noGrp="1"/>
          </p:cNvSpPr>
          <p:nvPr>
            <p:ph type="title"/>
          </p:nvPr>
        </p:nvSpPr>
        <p:spPr>
          <a:xfrm>
            <a:off x="1024128" y="585216"/>
            <a:ext cx="8018272" cy="1499616"/>
          </a:xfrm>
        </p:spPr>
        <p:txBody>
          <a:bodyPr>
            <a:normAutofit/>
          </a:bodyPr>
          <a:lstStyle/>
          <a:p>
            <a:r>
              <a:rPr kumimoji="1" lang="en-US" altLang="zh-CN" dirty="0"/>
              <a:t>practices</a:t>
            </a:r>
            <a:endParaRPr kumimoji="1" lang="zh-CN" altLang="en-US" dirty="0"/>
          </a:p>
        </p:txBody>
      </p:sp>
      <p:sp>
        <p:nvSpPr>
          <p:cNvPr id="3" name="内容占位符 2">
            <a:extLst>
              <a:ext uri="{FF2B5EF4-FFF2-40B4-BE49-F238E27FC236}">
                <a16:creationId xmlns:a16="http://schemas.microsoft.com/office/drawing/2014/main" id="{ED274B29-6BB9-4B40-B2AE-14EF4D55A6FE}"/>
              </a:ext>
            </a:extLst>
          </p:cNvPr>
          <p:cNvSpPr>
            <a:spLocks noGrp="1"/>
          </p:cNvSpPr>
          <p:nvPr>
            <p:ph idx="1"/>
          </p:nvPr>
        </p:nvSpPr>
        <p:spPr>
          <a:xfrm>
            <a:off x="1024128" y="2286000"/>
            <a:ext cx="8018271" cy="4023360"/>
          </a:xfrm>
        </p:spPr>
        <p:txBody>
          <a:bodyPr>
            <a:normAutofit/>
          </a:bodyPr>
          <a:lstStyle/>
          <a:p>
            <a:r>
              <a:rPr lang="en" altLang="zh-CN" sz="1500"/>
              <a:t>One of Ace’s investor clients has entered a long six-month forward transaction with Ace on 100 shares of </a:t>
            </a:r>
            <a:r>
              <a:rPr lang="en" altLang="zh-CN" sz="1500" err="1"/>
              <a:t>Xenaliya</a:t>
            </a:r>
            <a:r>
              <a:rPr lang="en" altLang="zh-CN" sz="1500"/>
              <a:t> (XLYA), a non-dividend-paying technology stock. The stock’s spot price per share, </a:t>
            </a:r>
            <a:r>
              <a:rPr lang="en" altLang="zh-CN" sz="1500" i="1"/>
              <a:t>S</a:t>
            </a:r>
            <a:r>
              <a:rPr lang="en" altLang="zh-CN" sz="1500"/>
              <a:t>0, is €85, and the risk-free rate is a constant 1% for all maturities. Ace has hedged the client transaction with a long six-month XLYA futures contract at a price </a:t>
            </a:r>
            <a:r>
              <a:rPr lang="en" altLang="zh-CN" sz="1500" i="1"/>
              <a:t>f</a:t>
            </a:r>
            <a:r>
              <a:rPr lang="en" altLang="zh-CN" sz="1500"/>
              <a:t>0(</a:t>
            </a:r>
            <a:r>
              <a:rPr lang="en" altLang="zh-CN" sz="1500" i="1"/>
              <a:t>T</a:t>
            </a:r>
            <a:r>
              <a:rPr lang="en" altLang="zh-CN" sz="1500"/>
              <a:t>) of €85.42 and posted initial margin of €1,000. Three months after the forward and futures contracts are initiated, XYLA announces a strategic partnership with a major global technology firm, and its spot share price jumps €15 on the day’s trading to close at €123. Which of the following statements best characterizes the impact of the day’s trading on the MTM value of the forward versus the futures contract? </a:t>
            </a:r>
          </a:p>
          <a:p>
            <a:r>
              <a:rPr lang="en" altLang="zh-CN" sz="1500" b="1"/>
              <a:t>A. Ace’s client realizes an MTM gain of approximately €1,500 (= €15 × 100) on its margin account, which Ace must deposit at the end of the day to cover its margin call. </a:t>
            </a:r>
          </a:p>
          <a:p>
            <a:r>
              <a:rPr lang="en" altLang="zh-CN" sz="1500" b="1"/>
              <a:t>B. Ace’s client benefits from an MTM unrealized gain on its forward contract with Ace, and Ace has a corresponding MTM gain of approximately €1,500 (= €15 × 100) deposited in its margin account by the exchange. </a:t>
            </a:r>
          </a:p>
          <a:p>
            <a:r>
              <a:rPr lang="en" altLang="zh-CN" sz="1500" b="1"/>
              <a:t>C. Because Ace has entered a hedge of its client’s long forward position on XLYA by executing a futures contract with otherwise identical terms, the two contract MTM values exactly offset one another and no cash is exchanged on either transaction. </a:t>
            </a:r>
          </a:p>
          <a:p>
            <a:endParaRPr lang="en" altLang="zh-CN" sz="1500"/>
          </a:p>
          <a:p>
            <a:endParaRPr lang="en" altLang="zh-CN" sz="150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63663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CDB53-FD1F-4E47-9B1C-2B4E5B819D02}"/>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graphicFrame>
        <p:nvGraphicFramePr>
          <p:cNvPr id="7" name="Content Placeholder 2">
            <a:extLst>
              <a:ext uri="{FF2B5EF4-FFF2-40B4-BE49-F238E27FC236}">
                <a16:creationId xmlns:a16="http://schemas.microsoft.com/office/drawing/2014/main" id="{51E5B1D3-D3F2-C2CD-8476-5C3FCC4B1DE5}"/>
              </a:ext>
            </a:extLst>
          </p:cNvPr>
          <p:cNvGraphicFramePr>
            <a:graphicFrameLocks noGrp="1"/>
          </p:cNvGraphicFramePr>
          <p:nvPr>
            <p:ph idx="1"/>
            <p:extLst>
              <p:ext uri="{D42A27DB-BD31-4B8C-83A1-F6EECF244321}">
                <p14:modId xmlns:p14="http://schemas.microsoft.com/office/powerpoint/2010/main" val="294930613"/>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43542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1886431849"/>
              </p:ext>
            </p:extLst>
          </p:nvPr>
        </p:nvGraphicFramePr>
        <p:xfrm>
          <a:off x="1024127" y="2286000"/>
          <a:ext cx="2869000" cy="2889891"/>
        </p:xfrm>
        <a:graphic>
          <a:graphicData uri="http://schemas.openxmlformats.org/drawingml/2006/table">
            <a:tbl>
              <a:tblPr firstRow="1" bandRow="1">
                <a:tableStyleId>{5C22544A-7EE6-4342-B048-85BDC9FD1C3A}</a:tableStyleId>
              </a:tblPr>
              <a:tblGrid>
                <a:gridCol w="1434500">
                  <a:extLst>
                    <a:ext uri="{9D8B030D-6E8A-4147-A177-3AD203B41FA5}">
                      <a16:colId xmlns:a16="http://schemas.microsoft.com/office/drawing/2014/main" val="1589181874"/>
                    </a:ext>
                  </a:extLst>
                </a:gridCol>
                <a:gridCol w="1434500">
                  <a:extLst>
                    <a:ext uri="{9D8B030D-6E8A-4147-A177-3AD203B41FA5}">
                      <a16:colId xmlns:a16="http://schemas.microsoft.com/office/drawing/2014/main" val="1736398216"/>
                    </a:ext>
                  </a:extLst>
                </a:gridCol>
              </a:tblGrid>
              <a:tr h="1055436">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611485">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611485">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611485">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4028170545"/>
              </p:ext>
            </p:extLst>
          </p:nvPr>
        </p:nvGraphicFramePr>
        <p:xfrm>
          <a:off x="4103996" y="2286000"/>
          <a:ext cx="6729863" cy="2889891"/>
        </p:xfrm>
        <a:graphic>
          <a:graphicData uri="http://schemas.openxmlformats.org/drawingml/2006/table">
            <a:tbl>
              <a:tblPr firstRow="1" bandRow="1">
                <a:tableStyleId>{5C22544A-7EE6-4342-B048-85BDC9FD1C3A}</a:tableStyleId>
              </a:tblPr>
              <a:tblGrid>
                <a:gridCol w="6729863">
                  <a:extLst>
                    <a:ext uri="{9D8B030D-6E8A-4147-A177-3AD203B41FA5}">
                      <a16:colId xmlns:a16="http://schemas.microsoft.com/office/drawing/2014/main" val="3362744181"/>
                    </a:ext>
                  </a:extLst>
                </a:gridCol>
              </a:tblGrid>
              <a:tr h="512451">
                <a:tc>
                  <a:txBody>
                    <a:bodyPr/>
                    <a:lstStyle/>
                    <a:p>
                      <a:r>
                        <a:rPr lang="en-US" baseline="0" dirty="0"/>
                        <a:t>IFR</a:t>
                      </a:r>
                      <a:r>
                        <a:rPr lang="en-US" baseline="-25000" dirty="0"/>
                        <a:t>0,1</a:t>
                      </a:r>
                      <a:r>
                        <a:rPr lang="en-US" baseline="0" dirty="0"/>
                        <a:t>=2.3960%</a:t>
                      </a:r>
                    </a:p>
                  </a:txBody>
                  <a:tcPr/>
                </a:tc>
                <a:extLst>
                  <a:ext uri="{0D108BD9-81ED-4DB2-BD59-A6C34878D82A}">
                    <a16:rowId xmlns:a16="http://schemas.microsoft.com/office/drawing/2014/main" val="1794700830"/>
                  </a:ext>
                </a:extLst>
              </a:tr>
              <a:tr h="212500">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p>
                      <a:endParaRPr lang="en-US" baseline="0" dirty="0"/>
                    </a:p>
                  </a:txBody>
                  <a:tcPr/>
                </a:tc>
                <a:extLst>
                  <a:ext uri="{0D108BD9-81ED-4DB2-BD59-A6C34878D82A}">
                    <a16:rowId xmlns:a16="http://schemas.microsoft.com/office/drawing/2014/main" val="4118123316"/>
                  </a:ext>
                </a:extLst>
              </a:tr>
              <a:tr h="1188720">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2145841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FB16F-586D-456E-AD2D-4E411241A6A2}"/>
              </a:ext>
            </a:extLst>
          </p:cNvPr>
          <p:cNvSpPr>
            <a:spLocks noGrp="1"/>
          </p:cNvSpPr>
          <p:nvPr>
            <p:ph type="title"/>
          </p:nvPr>
        </p:nvSpPr>
        <p:spPr>
          <a:xfrm>
            <a:off x="1024128" y="585216"/>
            <a:ext cx="8018272" cy="1499616"/>
          </a:xfrm>
        </p:spPr>
        <p:txBody>
          <a:bodyPr>
            <a:normAutofit/>
          </a:bodyPr>
          <a:lstStyle/>
          <a:p>
            <a:r>
              <a:rPr lang="en-US" sz="4000" dirty="0"/>
              <a:t>Pricing and valuation of swap</a:t>
            </a:r>
            <a:br>
              <a:rPr lang="en-US" sz="4000" dirty="0"/>
            </a:br>
            <a:r>
              <a:rPr lang="en-US" sz="3600" dirty="0"/>
              <a:t>pricing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340CAF-D27E-4495-8925-042093EE4E3C}"/>
                  </a:ext>
                </a:extLst>
              </p:cNvPr>
              <p:cNvSpPr>
                <a:spLocks noGrp="1"/>
              </p:cNvSpPr>
              <p:nvPr>
                <p:ph idx="1"/>
              </p:nvPr>
            </p:nvSpPr>
            <p:spPr>
              <a:xfrm>
                <a:off x="1024128" y="2286000"/>
                <a:ext cx="8018271" cy="4023360"/>
              </a:xfrm>
            </p:spPr>
            <p:txBody>
              <a:bodyPr>
                <a:normAutofit/>
              </a:bodyPr>
              <a:lstStyle/>
              <a:p>
                <a:r>
                  <a:rPr lang="en-US" sz="1700" dirty="0">
                    <a:latin typeface="Trebuchet MS" panose="020B0603020202020204" pitchFamily="34" charset="0"/>
                  </a:rPr>
                  <a:t>∑ PV OF FLOATING = ∑ PV OF FIXED</a:t>
                </a:r>
              </a:p>
              <a:p>
                <a14:m>
                  <m:oMath xmlns:m="http://schemas.openxmlformats.org/officeDocument/2006/math">
                    <m:f>
                      <m:fPr>
                        <m:ctrlPr>
                          <a:rPr lang="en-US" sz="170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0,1</m:t>
                        </m:r>
                      </m:num>
                      <m:den>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1</m:t>
                        </m:r>
                        <m:r>
                          <a:rPr lang="en-US" sz="1700" b="0" i="1" smtClean="0">
                            <a:latin typeface="Cambria Math" panose="02040503050406030204" pitchFamily="18" charset="0"/>
                          </a:rPr>
                          <m:t>)</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1,1</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2</m:t>
                            </m:r>
                          </m:e>
                        </m:d>
                        <m:r>
                          <a:rPr lang="en-US" sz="1700" b="0" i="1" baseline="30000" smtClean="0">
                            <a:latin typeface="Cambria Math" panose="02040503050406030204" pitchFamily="18" charset="0"/>
                          </a:rPr>
                          <m:t>2</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2,1</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3</m:t>
                            </m:r>
                          </m:e>
                        </m:d>
                        <m:r>
                          <a:rPr lang="en-US" sz="1700" b="0" i="1" baseline="30000" smtClean="0">
                            <a:latin typeface="Cambria Math" panose="02040503050406030204" pitchFamily="18" charset="0"/>
                          </a:rPr>
                          <m:t>3</m:t>
                        </m:r>
                      </m:den>
                    </m:f>
                    <m:r>
                      <a:rPr lang="en-US" sz="1700" b="0" i="1" smtClean="0">
                        <a:latin typeface="Cambria Math" panose="02040503050406030204" pitchFamily="18" charset="0"/>
                      </a:rPr>
                      <m:t>= </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1</m:t>
                        </m:r>
                        <m:r>
                          <a:rPr lang="en-US" sz="1700" b="0" i="1" smtClean="0">
                            <a:latin typeface="Cambria Math" panose="02040503050406030204" pitchFamily="18" charset="0"/>
                          </a:rPr>
                          <m:t>)</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2</m:t>
                            </m:r>
                          </m:e>
                        </m:d>
                        <m:r>
                          <a:rPr lang="en-US" sz="1700" b="0" i="1" baseline="30000" smtClean="0">
                            <a:latin typeface="Cambria Math" panose="02040503050406030204" pitchFamily="18" charset="0"/>
                          </a:rPr>
                          <m:t>2</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3</m:t>
                            </m:r>
                          </m:e>
                        </m:d>
                        <m:r>
                          <a:rPr lang="en-US" sz="1700" b="0" i="1" baseline="30000" smtClean="0">
                            <a:latin typeface="Cambria Math" panose="02040503050406030204" pitchFamily="18" charset="0"/>
                          </a:rPr>
                          <m:t>3</m:t>
                        </m:r>
                      </m:den>
                    </m:f>
                  </m:oMath>
                </a14:m>
                <a:endParaRPr lang="en-US" sz="1700" dirty="0"/>
              </a:p>
              <a:p>
                <a:r>
                  <a:rPr lang="en-US" sz="1700" dirty="0"/>
                  <a:t>Swap rate=3.9641%</a:t>
                </a:r>
              </a:p>
              <a:p>
                <a:r>
                  <a:rPr lang="en-US" sz="1700" dirty="0"/>
                  <a:t>The three-year swap rate of 3.9641% may be interpreted as a </a:t>
                </a:r>
                <a:r>
                  <a:rPr lang="en-US" sz="1700" dirty="0">
                    <a:solidFill>
                      <a:srgbClr val="FF0000"/>
                    </a:solidFill>
                  </a:rPr>
                  <a:t>multiperiod breakeven rate </a:t>
                </a:r>
                <a:r>
                  <a:rPr lang="en-US" sz="1700" dirty="0"/>
                  <a:t>at which an investor would be </a:t>
                </a:r>
                <a:r>
                  <a:rPr lang="en-US" sz="1700" dirty="0">
                    <a:solidFill>
                      <a:srgbClr val="FF0000"/>
                    </a:solidFill>
                  </a:rPr>
                  <a:t>indifferent</a:t>
                </a:r>
                <a:r>
                  <a:rPr lang="en-US" sz="1700" dirty="0"/>
                  <a:t> to</a:t>
                </a:r>
              </a:p>
              <a:p>
                <a:r>
                  <a:rPr lang="en-US" sz="1700" dirty="0"/>
                  <a:t>■ </a:t>
                </a:r>
                <a:r>
                  <a:rPr lang="en-US" sz="1700" i="1" dirty="0"/>
                  <a:t>paying </a:t>
                </a:r>
                <a:r>
                  <a:rPr lang="en-US" sz="1700" dirty="0"/>
                  <a:t>the fixed swap rate and </a:t>
                </a:r>
                <a:r>
                  <a:rPr lang="en-US" sz="1700" i="1" dirty="0"/>
                  <a:t>receiving </a:t>
                </a:r>
                <a:r>
                  <a:rPr lang="en-US" sz="1700" dirty="0"/>
                  <a:t>the respective forward rates or</a:t>
                </a:r>
              </a:p>
              <a:p>
                <a:r>
                  <a:rPr lang="en-US" sz="1700" dirty="0"/>
                  <a:t>■ </a:t>
                </a:r>
                <a:r>
                  <a:rPr lang="en-US" sz="1700" i="1" dirty="0"/>
                  <a:t>receiving </a:t>
                </a:r>
                <a:r>
                  <a:rPr lang="en-US" sz="1700" dirty="0"/>
                  <a:t>the fixed swap rate and </a:t>
                </a:r>
                <a:r>
                  <a:rPr lang="en-US" sz="1700" i="1" dirty="0"/>
                  <a:t>paying </a:t>
                </a:r>
                <a:r>
                  <a:rPr lang="en-US" sz="1700" dirty="0"/>
                  <a:t>the respective forward rates.</a:t>
                </a:r>
              </a:p>
              <a:p>
                <a:r>
                  <a:rPr lang="en-US" sz="1700" dirty="0"/>
                  <a:t>We may think of the fixed swap rate as an </a:t>
                </a:r>
                <a:r>
                  <a:rPr lang="en-US" sz="1700" dirty="0">
                    <a:solidFill>
                      <a:srgbClr val="FF0000"/>
                    </a:solidFill>
                  </a:rPr>
                  <a:t>internal rate of return on the implied forward rates</a:t>
                </a:r>
                <a:r>
                  <a:rPr lang="en-US" sz="1700" dirty="0"/>
                  <a:t> through the maturity of the swap as of t = 0.</a:t>
                </a:r>
              </a:p>
              <a:p>
                <a:r>
                  <a:rPr lang="en-US" sz="1700" dirty="0"/>
                  <a:t> </a:t>
                </a:r>
              </a:p>
            </p:txBody>
          </p:sp>
        </mc:Choice>
        <mc:Fallback xmlns="">
          <p:sp>
            <p:nvSpPr>
              <p:cNvPr id="3" name="Content Placeholder 2">
                <a:extLst>
                  <a:ext uri="{FF2B5EF4-FFF2-40B4-BE49-F238E27FC236}">
                    <a16:creationId xmlns:a16="http://schemas.microsoft.com/office/drawing/2014/main" id="{DC340CAF-D27E-4495-8925-042093EE4E3C}"/>
                  </a:ext>
                </a:extLst>
              </p:cNvPr>
              <p:cNvSpPr>
                <a:spLocks noGrp="1" noRot="1" noChangeAspect="1" noMove="1" noResize="1" noEditPoints="1" noAdjustHandles="1" noChangeArrowheads="1" noChangeShapeType="1" noTextEdit="1"/>
              </p:cNvSpPr>
              <p:nvPr>
                <p:ph idx="1"/>
              </p:nvPr>
            </p:nvSpPr>
            <p:spPr>
              <a:xfrm>
                <a:off x="1024128" y="2286000"/>
                <a:ext cx="8018271" cy="4023360"/>
              </a:xfrm>
              <a:blipFill>
                <a:blip r:embed="rId2"/>
                <a:stretch>
                  <a:fillRect t="-1061" r="-1141"/>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21348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5EECE-345E-442F-A673-695DFD367C6C}"/>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pic>
        <p:nvPicPr>
          <p:cNvPr id="15" name="Content Placeholder 14">
            <a:extLst>
              <a:ext uri="{FF2B5EF4-FFF2-40B4-BE49-F238E27FC236}">
                <a16:creationId xmlns:a16="http://schemas.microsoft.com/office/drawing/2014/main" id="{732C8F12-BB02-4DEB-A77F-4E9C44024130}"/>
              </a:ext>
            </a:extLst>
          </p:cNvPr>
          <p:cNvPicPr>
            <a:picLocks noGrp="1" noChangeAspect="1"/>
          </p:cNvPicPr>
          <p:nvPr>
            <p:ph idx="1"/>
          </p:nvPr>
        </p:nvPicPr>
        <p:blipFill>
          <a:blip r:embed="rId2"/>
          <a:stretch>
            <a:fillRect/>
          </a:stretch>
        </p:blipFill>
        <p:spPr>
          <a:xfrm>
            <a:off x="400381" y="2084832"/>
            <a:ext cx="5695619" cy="3041350"/>
          </a:xfrm>
        </p:spPr>
      </p:pic>
      <p:pic>
        <p:nvPicPr>
          <p:cNvPr id="17" name="Picture 16">
            <a:extLst>
              <a:ext uri="{FF2B5EF4-FFF2-40B4-BE49-F238E27FC236}">
                <a16:creationId xmlns:a16="http://schemas.microsoft.com/office/drawing/2014/main" id="{7CECC05D-B048-4D5F-B4A7-33D206904351}"/>
              </a:ext>
            </a:extLst>
          </p:cNvPr>
          <p:cNvPicPr>
            <a:picLocks noChangeAspect="1"/>
          </p:cNvPicPr>
          <p:nvPr/>
        </p:nvPicPr>
        <p:blipFill>
          <a:blip r:embed="rId3"/>
          <a:stretch>
            <a:fillRect/>
          </a:stretch>
        </p:blipFill>
        <p:spPr>
          <a:xfrm>
            <a:off x="6096000" y="2084832"/>
            <a:ext cx="5854884" cy="3041350"/>
          </a:xfrm>
          <a:prstGeom prst="rect">
            <a:avLst/>
          </a:prstGeom>
        </p:spPr>
      </p:pic>
    </p:spTree>
    <p:extLst>
      <p:ext uri="{BB962C8B-B14F-4D97-AF65-F5344CB8AC3E}">
        <p14:creationId xmlns:p14="http://schemas.microsoft.com/office/powerpoint/2010/main" val="8138590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16CBE-2382-48DA-9C98-92279BF6D3FB}"/>
              </a:ext>
            </a:extLst>
          </p:cNvPr>
          <p:cNvSpPr>
            <a:spLocks noGrp="1"/>
          </p:cNvSpPr>
          <p:nvPr>
            <p:ph type="title"/>
          </p:nvPr>
        </p:nvSpPr>
        <p:spPr>
          <a:xfrm>
            <a:off x="1024128" y="585216"/>
            <a:ext cx="9720072" cy="1499616"/>
          </a:xfrm>
        </p:spPr>
        <p:txBody>
          <a:bodyPr>
            <a:normAutofit/>
          </a:bodyPr>
          <a:lstStyle/>
          <a:p>
            <a:r>
              <a:rPr lang="en-US" sz="4400" dirty="0"/>
              <a:t>Pricing and valuation of swap</a:t>
            </a:r>
          </a:p>
        </p:txBody>
      </p:sp>
      <p:sp>
        <p:nvSpPr>
          <p:cNvPr id="3" name="Content Placeholder 2">
            <a:extLst>
              <a:ext uri="{FF2B5EF4-FFF2-40B4-BE49-F238E27FC236}">
                <a16:creationId xmlns:a16="http://schemas.microsoft.com/office/drawing/2014/main" id="{5DF2A8CB-979C-4E7E-A5B0-2489B34EEF59}"/>
              </a:ext>
            </a:extLst>
          </p:cNvPr>
          <p:cNvSpPr>
            <a:spLocks noGrp="1"/>
          </p:cNvSpPr>
          <p:nvPr>
            <p:ph idx="1"/>
          </p:nvPr>
        </p:nvSpPr>
        <p:spPr>
          <a:xfrm>
            <a:off x="1024128" y="2286000"/>
            <a:ext cx="4754880" cy="4023360"/>
          </a:xfrm>
        </p:spPr>
        <p:txBody>
          <a:bodyPr>
            <a:normAutofit/>
          </a:bodyPr>
          <a:lstStyle/>
          <a:p>
            <a:r>
              <a:rPr lang="en-US" sz="2000" dirty="0"/>
              <a:t>Derivative end users, such as issuers and investors, tend to use swaps more often than individual interest rate forward contracts for a number of reasons. For</a:t>
            </a:r>
            <a:r>
              <a:rPr lang="zh-CN" altLang="en-US" sz="2000" dirty="0"/>
              <a:t> </a:t>
            </a:r>
            <a:r>
              <a:rPr lang="en-US" sz="2000" dirty="0"/>
              <a:t>example, the ability to match cash flows of underlying assets or liabilities allows issuers to transform their exposure profile.</a:t>
            </a:r>
          </a:p>
          <a:p>
            <a:r>
              <a:rPr lang="en-US" sz="2000" dirty="0"/>
              <a:t>Under the swap arrangement, </a:t>
            </a:r>
            <a:r>
              <a:rPr lang="en-US" sz="2000" dirty="0" err="1"/>
              <a:t>Esterr</a:t>
            </a:r>
            <a:r>
              <a:rPr lang="en-US" sz="2000" dirty="0"/>
              <a:t> can fix its interest expense for the term loan and avoids the administrative burden of multiple forward contracts at different forward rates.</a:t>
            </a:r>
          </a:p>
          <a:p>
            <a:endParaRPr lang="en-US" sz="2000" dirty="0"/>
          </a:p>
        </p:txBody>
      </p:sp>
      <p:pic>
        <p:nvPicPr>
          <p:cNvPr id="5" name="Picture 4">
            <a:extLst>
              <a:ext uri="{FF2B5EF4-FFF2-40B4-BE49-F238E27FC236}">
                <a16:creationId xmlns:a16="http://schemas.microsoft.com/office/drawing/2014/main" id="{2D13F807-E2C6-46AA-8486-AADFAEEC1650}"/>
              </a:ext>
            </a:extLst>
          </p:cNvPr>
          <p:cNvPicPr>
            <a:picLocks noChangeAspect="1"/>
          </p:cNvPicPr>
          <p:nvPr/>
        </p:nvPicPr>
        <p:blipFill>
          <a:blip r:embed="rId2"/>
          <a:stretch>
            <a:fillRect/>
          </a:stretch>
        </p:blipFill>
        <p:spPr>
          <a:xfrm>
            <a:off x="7421618" y="2286000"/>
            <a:ext cx="2118885" cy="4023360"/>
          </a:xfrm>
          <a:prstGeom prst="rect">
            <a:avLst/>
          </a:prstGeom>
        </p:spPr>
      </p:pic>
    </p:spTree>
    <p:extLst>
      <p:ext uri="{BB962C8B-B14F-4D97-AF65-F5344CB8AC3E}">
        <p14:creationId xmlns:p14="http://schemas.microsoft.com/office/powerpoint/2010/main" val="32097395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D665A-325A-43B4-A835-B719321AA58D}"/>
              </a:ext>
            </a:extLst>
          </p:cNvPr>
          <p:cNvSpPr>
            <a:spLocks noGrp="1"/>
          </p:cNvSpPr>
          <p:nvPr>
            <p:ph type="title"/>
          </p:nvPr>
        </p:nvSpPr>
        <p:spPr>
          <a:xfrm>
            <a:off x="1024128" y="585216"/>
            <a:ext cx="6066818" cy="1499616"/>
          </a:xfrm>
        </p:spPr>
        <p:txBody>
          <a:bodyPr>
            <a:normAutofit/>
          </a:bodyPr>
          <a:lstStyle/>
          <a:p>
            <a:r>
              <a:rPr lang="en-US" sz="4000" dirty="0"/>
              <a:t>Pricing and valuation of swap</a:t>
            </a:r>
          </a:p>
        </p:txBody>
      </p:sp>
      <p:sp>
        <p:nvSpPr>
          <p:cNvPr id="3" name="Content Placeholder 2">
            <a:extLst>
              <a:ext uri="{FF2B5EF4-FFF2-40B4-BE49-F238E27FC236}">
                <a16:creationId xmlns:a16="http://schemas.microsoft.com/office/drawing/2014/main" id="{E222AE00-337B-4B30-A9F5-9312B3AC09F3}"/>
              </a:ext>
            </a:extLst>
          </p:cNvPr>
          <p:cNvSpPr>
            <a:spLocks noGrp="1"/>
          </p:cNvSpPr>
          <p:nvPr>
            <p:ph idx="1"/>
          </p:nvPr>
        </p:nvSpPr>
        <p:spPr>
          <a:xfrm>
            <a:off x="1024128" y="2286000"/>
            <a:ext cx="6066818" cy="4023360"/>
          </a:xfrm>
        </p:spPr>
        <p:txBody>
          <a:bodyPr>
            <a:normAutofit/>
          </a:bodyPr>
          <a:lstStyle/>
          <a:p>
            <a:r>
              <a:rPr lang="en-US" dirty="0"/>
              <a:t>Using swaps to manage fixed-income exposure:</a:t>
            </a:r>
          </a:p>
          <a:p>
            <a:r>
              <a:rPr lang="en-US" dirty="0"/>
              <a:t>Given their greater liquidity than and similar benchmark exposure profile to individual bond positions.</a:t>
            </a:r>
          </a:p>
          <a:p>
            <a:r>
              <a:rPr lang="en-US" dirty="0"/>
              <a:t>For example, if interest rates are expected to fall, a portfolio manager may choose to receive fixed on a swap rather than purchase underlying bonds to realize a gain in a lower rate environment.</a:t>
            </a:r>
          </a:p>
          <a:p>
            <a:r>
              <a:rPr lang="en-US" dirty="0"/>
              <a:t>If an investor may </a:t>
            </a:r>
            <a:r>
              <a:rPr lang="en-US" dirty="0">
                <a:solidFill>
                  <a:srgbClr val="FF0000"/>
                </a:solidFill>
              </a:rPr>
              <a:t>decrease portfolio duration </a:t>
            </a:r>
            <a:r>
              <a:rPr lang="en-US" dirty="0"/>
              <a:t>by entering this position in a swap contract fixed rate payer (floating rate receiver)</a:t>
            </a:r>
          </a:p>
          <a:p>
            <a:endParaRPr lang="en-US" dirty="0"/>
          </a:p>
        </p:txBody>
      </p:sp>
      <p:pic>
        <p:nvPicPr>
          <p:cNvPr id="5" name="Picture 4" descr="Magnifying glass showing decling performance">
            <a:extLst>
              <a:ext uri="{FF2B5EF4-FFF2-40B4-BE49-F238E27FC236}">
                <a16:creationId xmlns:a16="http://schemas.microsoft.com/office/drawing/2014/main" id="{E101AAB8-AAF6-D9E0-F516-FA59C8B247D8}"/>
              </a:ext>
            </a:extLst>
          </p:cNvPr>
          <p:cNvPicPr>
            <a:picLocks noChangeAspect="1"/>
          </p:cNvPicPr>
          <p:nvPr/>
        </p:nvPicPr>
        <p:blipFill rotWithShape="1">
          <a:blip r:embed="rId2"/>
          <a:srcRect l="12138" r="42702" b="-1"/>
          <a:stretch/>
        </p:blipFill>
        <p:spPr>
          <a:xfrm>
            <a:off x="7552266" y="10"/>
            <a:ext cx="4639733" cy="6857990"/>
          </a:xfrm>
          <a:prstGeom prst="rect">
            <a:avLst/>
          </a:prstGeom>
        </p:spPr>
      </p:pic>
    </p:spTree>
    <p:extLst>
      <p:ext uri="{BB962C8B-B14F-4D97-AF65-F5344CB8AC3E}">
        <p14:creationId xmlns:p14="http://schemas.microsoft.com/office/powerpoint/2010/main" val="29459045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263E0-3829-442F-BCCB-3432311E3238}"/>
              </a:ext>
            </a:extLst>
          </p:cNvPr>
          <p:cNvSpPr>
            <a:spLocks noGrp="1"/>
          </p:cNvSpPr>
          <p:nvPr>
            <p:ph type="title"/>
          </p:nvPr>
        </p:nvSpPr>
        <p:spPr>
          <a:xfrm>
            <a:off x="1024128" y="585216"/>
            <a:ext cx="6066818" cy="1499616"/>
          </a:xfrm>
        </p:spPr>
        <p:txBody>
          <a:bodyPr>
            <a:normAutofit fontScale="90000"/>
          </a:bodyPr>
          <a:lstStyle/>
          <a:p>
            <a:r>
              <a:rPr lang="en-US" sz="4300"/>
              <a:t>Pricing and valuation of swap</a:t>
            </a:r>
            <a:br>
              <a:rPr lang="en-US" sz="4300"/>
            </a:br>
            <a:r>
              <a:rPr lang="en-US" sz="4300"/>
              <a:t>valuation</a:t>
            </a:r>
          </a:p>
        </p:txBody>
      </p:sp>
      <p:sp>
        <p:nvSpPr>
          <p:cNvPr id="3" name="Content Placeholder 2">
            <a:extLst>
              <a:ext uri="{FF2B5EF4-FFF2-40B4-BE49-F238E27FC236}">
                <a16:creationId xmlns:a16="http://schemas.microsoft.com/office/drawing/2014/main" id="{5F74AC93-BBA5-4CC0-ADF6-EA0D1AB899E2}"/>
              </a:ext>
            </a:extLst>
          </p:cNvPr>
          <p:cNvSpPr>
            <a:spLocks noGrp="1"/>
          </p:cNvSpPr>
          <p:nvPr>
            <p:ph idx="1"/>
          </p:nvPr>
        </p:nvSpPr>
        <p:spPr>
          <a:xfrm>
            <a:off x="1024128" y="2286000"/>
            <a:ext cx="6066818" cy="4023360"/>
          </a:xfrm>
        </p:spPr>
        <p:txBody>
          <a:bodyPr>
            <a:normAutofit/>
          </a:bodyPr>
          <a:lstStyle/>
          <a:p>
            <a:r>
              <a:rPr lang="en-US" sz="1500" dirty="0"/>
              <a:t>A </a:t>
            </a:r>
            <a:r>
              <a:rPr lang="en-US" sz="1500" dirty="0">
                <a:solidFill>
                  <a:srgbClr val="FF0000"/>
                </a:solidFill>
              </a:rPr>
              <a:t>rise</a:t>
            </a:r>
            <a:r>
              <a:rPr lang="en-US" sz="1500" dirty="0"/>
              <a:t> in the expected forward rates after inception will increase the present value of floating payments, while the fixed swap rate will remain the same.</a:t>
            </a:r>
          </a:p>
          <a:p>
            <a:r>
              <a:rPr lang="en-US" sz="1500" dirty="0">
                <a:latin typeface="Trebuchet MS" panose="020B0603020202020204" pitchFamily="34" charset="0"/>
              </a:rPr>
              <a:t>∑ PV(floating payment) &gt; ∑ PV(fixed payment)</a:t>
            </a:r>
          </a:p>
          <a:p>
            <a:r>
              <a:rPr lang="en-US" sz="1500" dirty="0">
                <a:latin typeface="Trebuchet MS" panose="020B0603020202020204" pitchFamily="34" charset="0"/>
              </a:rPr>
              <a:t>Long(floating receiver fixed payer): MTM gain</a:t>
            </a:r>
          </a:p>
          <a:p>
            <a:r>
              <a:rPr lang="en-US" sz="1500" dirty="0">
                <a:latin typeface="Trebuchet MS" panose="020B0603020202020204" pitchFamily="34" charset="0"/>
              </a:rPr>
              <a:t>Short(fixed receiver floating payer): MTM loss</a:t>
            </a:r>
          </a:p>
          <a:p>
            <a:r>
              <a:rPr lang="en-US" sz="1500" dirty="0"/>
              <a:t>A </a:t>
            </a:r>
            <a:r>
              <a:rPr lang="en-US" sz="1500" dirty="0">
                <a:solidFill>
                  <a:srgbClr val="FF0000"/>
                </a:solidFill>
              </a:rPr>
              <a:t>decline</a:t>
            </a:r>
            <a:r>
              <a:rPr lang="en-US" sz="1500" dirty="0"/>
              <a:t> in the expected forward rates after inception will reduce the present value of floating payments, while the fixed swap rate will remain the same.</a:t>
            </a:r>
          </a:p>
          <a:p>
            <a:r>
              <a:rPr lang="en-US" sz="1500" dirty="0">
                <a:latin typeface="Trebuchet MS" panose="020B0603020202020204" pitchFamily="34" charset="0"/>
              </a:rPr>
              <a:t>∑ PV(floating payment) &lt; ∑ PV(fixed payment)</a:t>
            </a:r>
          </a:p>
          <a:p>
            <a:r>
              <a:rPr lang="en-US" sz="1500" dirty="0">
                <a:latin typeface="Trebuchet MS" panose="020B0603020202020204" pitchFamily="34" charset="0"/>
              </a:rPr>
              <a:t>Long(floating receiver fixed payer): MTM loss</a:t>
            </a:r>
          </a:p>
          <a:p>
            <a:r>
              <a:rPr lang="en-US" sz="1500" dirty="0">
                <a:latin typeface="Trebuchet MS" panose="020B0603020202020204" pitchFamily="34" charset="0"/>
              </a:rPr>
              <a:t>Short(fixed receiver floating payer): MTM gain</a:t>
            </a:r>
          </a:p>
          <a:p>
            <a:endParaRPr lang="en-US" sz="1500" dirty="0"/>
          </a:p>
          <a:p>
            <a:endParaRPr lang="en-US" sz="1500" dirty="0"/>
          </a:p>
        </p:txBody>
      </p:sp>
      <p:pic>
        <p:nvPicPr>
          <p:cNvPr id="5" name="Picture 4" descr="Graphs and plots layered on a blue digital screen">
            <a:extLst>
              <a:ext uri="{FF2B5EF4-FFF2-40B4-BE49-F238E27FC236}">
                <a16:creationId xmlns:a16="http://schemas.microsoft.com/office/drawing/2014/main" id="{9F03D3FB-C6B1-323A-0C82-0FD69038CE77}"/>
              </a:ext>
            </a:extLst>
          </p:cNvPr>
          <p:cNvPicPr>
            <a:picLocks noChangeAspect="1"/>
          </p:cNvPicPr>
          <p:nvPr/>
        </p:nvPicPr>
        <p:blipFill rotWithShape="1">
          <a:blip r:embed="rId2"/>
          <a:srcRect l="22997" r="26262"/>
          <a:stretch/>
        </p:blipFill>
        <p:spPr>
          <a:xfrm>
            <a:off x="7552266" y="10"/>
            <a:ext cx="4639733" cy="6857990"/>
          </a:xfrm>
          <a:prstGeom prst="rect">
            <a:avLst/>
          </a:prstGeom>
        </p:spPr>
      </p:pic>
    </p:spTree>
    <p:extLst>
      <p:ext uri="{BB962C8B-B14F-4D97-AF65-F5344CB8AC3E}">
        <p14:creationId xmlns:p14="http://schemas.microsoft.com/office/powerpoint/2010/main" val="3286200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4C0037-8A96-764E-834A-291D99463A5C}"/>
              </a:ext>
            </a:extLst>
          </p:cNvPr>
          <p:cNvSpPr>
            <a:spLocks noGrp="1"/>
          </p:cNvSpPr>
          <p:nvPr>
            <p:ph type="title"/>
          </p:nvPr>
        </p:nvSpPr>
        <p:spPr/>
        <p:txBody>
          <a:bodyPr>
            <a:normAutofit/>
          </a:bodyPr>
          <a:lstStyle/>
          <a:p>
            <a:r>
              <a:rPr lang="en-US" altLang="zh-CN" sz="4800" dirty="0"/>
              <a:t>practices</a:t>
            </a:r>
            <a:endParaRPr kumimoji="1" lang="zh-CN" altLang="en-US" sz="4800" dirty="0"/>
          </a:p>
        </p:txBody>
      </p:sp>
      <p:graphicFrame>
        <p:nvGraphicFramePr>
          <p:cNvPr id="5" name="内容占位符 2">
            <a:extLst>
              <a:ext uri="{FF2B5EF4-FFF2-40B4-BE49-F238E27FC236}">
                <a16:creationId xmlns:a16="http://schemas.microsoft.com/office/drawing/2014/main" id="{7D2E2EF0-0781-9163-7F75-E13AD49F505D}"/>
              </a:ext>
            </a:extLst>
          </p:cNvPr>
          <p:cNvGraphicFramePr>
            <a:graphicFrameLocks noGrp="1"/>
          </p:cNvGraphicFramePr>
          <p:nvPr>
            <p:ph idx="1"/>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03572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6AE96-A2FD-486E-9A12-FFD531038781}"/>
              </a:ext>
            </a:extLst>
          </p:cNvPr>
          <p:cNvSpPr>
            <a:spLocks noGrp="1"/>
          </p:cNvSpPr>
          <p:nvPr>
            <p:ph type="title"/>
          </p:nvPr>
        </p:nvSpPr>
        <p:spPr>
          <a:xfrm>
            <a:off x="1024128" y="585216"/>
            <a:ext cx="8018272" cy="1499616"/>
          </a:xfrm>
        </p:spPr>
        <p:txBody>
          <a:bodyPr>
            <a:normAutofit/>
          </a:bodyPr>
          <a:lstStyle/>
          <a:p>
            <a:r>
              <a:rPr lang="en-US" sz="4000" dirty="0"/>
              <a:t>Pricing and valuation of swap</a:t>
            </a:r>
            <a:br>
              <a:rPr lang="en-US" sz="4000" dirty="0"/>
            </a:br>
            <a:r>
              <a:rPr lang="en-US" sz="3600" dirty="0"/>
              <a:t>valuation</a:t>
            </a:r>
          </a:p>
        </p:txBody>
      </p:sp>
      <p:sp>
        <p:nvSpPr>
          <p:cNvPr id="3" name="Content Placeholder 2">
            <a:extLst>
              <a:ext uri="{FF2B5EF4-FFF2-40B4-BE49-F238E27FC236}">
                <a16:creationId xmlns:a16="http://schemas.microsoft.com/office/drawing/2014/main" id="{0F77A4C0-AE26-41F9-850C-5A47DE4C4544}"/>
              </a:ext>
            </a:extLst>
          </p:cNvPr>
          <p:cNvSpPr>
            <a:spLocks noGrp="1"/>
          </p:cNvSpPr>
          <p:nvPr>
            <p:ph idx="1"/>
          </p:nvPr>
        </p:nvSpPr>
        <p:spPr>
          <a:xfrm>
            <a:off x="1024128" y="2286000"/>
            <a:ext cx="8018271" cy="4023360"/>
          </a:xfrm>
        </p:spPr>
        <p:txBody>
          <a:bodyPr>
            <a:normAutofit/>
          </a:bodyPr>
          <a:lstStyle/>
          <a:p>
            <a:r>
              <a:rPr lang="en-US" dirty="0"/>
              <a:t>Fixed rate payer(floating rate receiver):long</a:t>
            </a:r>
          </a:p>
          <a:p>
            <a:r>
              <a:rPr lang="en-US" dirty="0"/>
              <a:t>Periodic settlement value = (MRR – swap rate) × Notional amount × Period</a:t>
            </a:r>
          </a:p>
          <a:p>
            <a:r>
              <a:rPr lang="en-US" dirty="0"/>
              <a:t>The value of a swap on any settlement date equals the current settlement value plus the present value of all remaining future swap settlements.</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35665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74FC1-7042-49BC-BA45-76A18C7973F9}"/>
              </a:ext>
            </a:extLst>
          </p:cNvPr>
          <p:cNvSpPr>
            <a:spLocks noGrp="1"/>
          </p:cNvSpPr>
          <p:nvPr>
            <p:ph type="title"/>
          </p:nvPr>
        </p:nvSpPr>
        <p:spPr>
          <a:xfrm>
            <a:off x="1024128" y="585216"/>
            <a:ext cx="5902061" cy="1499616"/>
          </a:xfrm>
        </p:spPr>
        <p:txBody>
          <a:bodyPr vert="horz" lIns="91440" tIns="45720" rIns="91440" bIns="45720" rtlCol="0" anchor="ctr">
            <a:normAutofit fontScale="90000"/>
          </a:bodyPr>
          <a:lstStyle/>
          <a:p>
            <a:r>
              <a:rPr lang="en-US" sz="3900"/>
              <a:t>Pricing and valuation of swap</a:t>
            </a:r>
            <a:br>
              <a:rPr lang="en-US" sz="3900"/>
            </a:br>
            <a:r>
              <a:rPr lang="en-US" sz="3900"/>
              <a:t>valuation</a:t>
            </a:r>
          </a:p>
        </p:txBody>
      </p:sp>
      <p:sp>
        <p:nvSpPr>
          <p:cNvPr id="8" name="TextBox 7">
            <a:extLst>
              <a:ext uri="{FF2B5EF4-FFF2-40B4-BE49-F238E27FC236}">
                <a16:creationId xmlns:a16="http://schemas.microsoft.com/office/drawing/2014/main" id="{4C384690-789C-46ED-A5D6-F629B72A8B19}"/>
              </a:ext>
            </a:extLst>
          </p:cNvPr>
          <p:cNvSpPr txBox="1"/>
          <p:nvPr/>
        </p:nvSpPr>
        <p:spPr>
          <a:xfrm>
            <a:off x="1024128" y="2286000"/>
            <a:ext cx="5902061" cy="3931920"/>
          </a:xfrm>
          <a:prstGeom prst="rect">
            <a:avLst/>
          </a:prstGeom>
        </p:spPr>
        <p:txBody>
          <a:bodyPr vert="horz" lIns="45720" tIns="45720" rIns="45720" bIns="45720" rtlCol="0">
            <a:normAutofit/>
          </a:bodyPr>
          <a:lstStyle/>
          <a:p>
            <a:pPr defTabSz="914400">
              <a:lnSpc>
                <a:spcPct val="90000"/>
              </a:lnSpc>
              <a:spcAft>
                <a:spcPts val="600"/>
              </a:spcAft>
              <a:buClr>
                <a:schemeClr val="accent1"/>
              </a:buClr>
            </a:pPr>
            <a:r>
              <a:rPr lang="en-US" dirty="0" err="1"/>
              <a:t>Esterr</a:t>
            </a:r>
            <a:r>
              <a:rPr lang="en-US" dirty="0"/>
              <a:t> entered a 3.5-year CAD250 million interest rate swap contract under which it </a:t>
            </a:r>
            <a:r>
              <a:rPr lang="en-US" dirty="0">
                <a:solidFill>
                  <a:srgbClr val="FF0000"/>
                </a:solidFill>
              </a:rPr>
              <a:t>pays a fixed quarterly swap </a:t>
            </a:r>
            <a:r>
              <a:rPr lang="en-US" dirty="0"/>
              <a:t>rate of 2.05% and </a:t>
            </a:r>
            <a:r>
              <a:rPr lang="en-US" dirty="0">
                <a:solidFill>
                  <a:srgbClr val="FF0000"/>
                </a:solidFill>
              </a:rPr>
              <a:t>receives three-month CAD MRR</a:t>
            </a:r>
            <a:r>
              <a:rPr lang="en-US" dirty="0"/>
              <a:t>. The fixed swap price of 2.05% paid by </a:t>
            </a:r>
            <a:r>
              <a:rPr lang="en-US" dirty="0" err="1"/>
              <a:t>Esterr</a:t>
            </a:r>
            <a:r>
              <a:rPr lang="en-US" dirty="0"/>
              <a:t> remains constant over the life of the contract.</a:t>
            </a:r>
          </a:p>
          <a:p>
            <a:pPr defTabSz="914400">
              <a:lnSpc>
                <a:spcPct val="90000"/>
              </a:lnSpc>
              <a:spcAft>
                <a:spcPts val="600"/>
              </a:spcAft>
              <a:buClr>
                <a:schemeClr val="accent1"/>
              </a:buClr>
            </a:pPr>
            <a:r>
              <a:rPr lang="en-US" dirty="0"/>
              <a:t>We first consider the passage of time </a:t>
            </a:r>
            <a:r>
              <a:rPr lang="en-US" dirty="0">
                <a:solidFill>
                  <a:srgbClr val="FF0000"/>
                </a:solidFill>
              </a:rPr>
              <a:t>with no change to expected interest rates</a:t>
            </a:r>
            <a:r>
              <a:rPr lang="en-US" dirty="0"/>
              <a:t>. That is, the MRR sets each period based on the implied forward rates at trade inception.</a:t>
            </a:r>
          </a:p>
          <a:p>
            <a:pPr defTabSz="914400">
              <a:lnSpc>
                <a:spcPct val="90000"/>
              </a:lnSpc>
              <a:spcAft>
                <a:spcPts val="600"/>
              </a:spcAft>
              <a:buClr>
                <a:schemeClr val="accent1"/>
              </a:buClr>
            </a:pPr>
            <a:r>
              <a:rPr lang="en-US" dirty="0"/>
              <a:t>Period 1: –CAD968,750 = (0.5% – 2.05%) × CAD250 million × 0.25</a:t>
            </a:r>
          </a:p>
          <a:p>
            <a:pPr defTabSz="914400">
              <a:lnSpc>
                <a:spcPct val="90000"/>
              </a:lnSpc>
              <a:spcAft>
                <a:spcPts val="600"/>
              </a:spcAft>
              <a:buClr>
                <a:schemeClr val="accent1"/>
              </a:buClr>
            </a:pPr>
            <a:r>
              <a:rPr lang="en-US" dirty="0"/>
              <a:t>Period 2: –CAD818,750 = (0.74% – 2.05%) × CAD250 million × 0.25.</a:t>
            </a:r>
          </a:p>
          <a:p>
            <a:pPr defTabSz="914400">
              <a:lnSpc>
                <a:spcPct val="90000"/>
              </a:lnSpc>
              <a:spcAft>
                <a:spcPts val="600"/>
              </a:spcAft>
              <a:buClr>
                <a:schemeClr val="accent1"/>
              </a:buClr>
            </a:pPr>
            <a:endParaRPr lang="en-US" dirty="0"/>
          </a:p>
        </p:txBody>
      </p:sp>
      <p:graphicFrame>
        <p:nvGraphicFramePr>
          <p:cNvPr id="7" name="Content Placeholder 6">
            <a:extLst>
              <a:ext uri="{FF2B5EF4-FFF2-40B4-BE49-F238E27FC236}">
                <a16:creationId xmlns:a16="http://schemas.microsoft.com/office/drawing/2014/main" id="{9CBA2CFD-9714-42C1-80A0-5E658DB9EFB1}"/>
              </a:ext>
            </a:extLst>
          </p:cNvPr>
          <p:cNvGraphicFramePr>
            <a:graphicFrameLocks noGrp="1"/>
          </p:cNvGraphicFramePr>
          <p:nvPr>
            <p:ph idx="1"/>
            <p:extLst>
              <p:ext uri="{D42A27DB-BD31-4B8C-83A1-F6EECF244321}">
                <p14:modId xmlns:p14="http://schemas.microsoft.com/office/powerpoint/2010/main" val="2857008855"/>
              </p:ext>
            </p:extLst>
          </p:nvPr>
        </p:nvGraphicFramePr>
        <p:xfrm>
          <a:off x="7662304" y="640080"/>
          <a:ext cx="3779582" cy="5577840"/>
        </p:xfrm>
        <a:graphic>
          <a:graphicData uri="http://schemas.openxmlformats.org/drawingml/2006/table">
            <a:tbl>
              <a:tblPr firstRow="1" bandRow="1">
                <a:tableStyleId>{5C22544A-7EE6-4342-B048-85BDC9FD1C3A}</a:tableStyleId>
              </a:tblPr>
              <a:tblGrid>
                <a:gridCol w="1352319">
                  <a:extLst>
                    <a:ext uri="{9D8B030D-6E8A-4147-A177-3AD203B41FA5}">
                      <a16:colId xmlns:a16="http://schemas.microsoft.com/office/drawing/2014/main" val="4123484591"/>
                    </a:ext>
                  </a:extLst>
                </a:gridCol>
                <a:gridCol w="1565408">
                  <a:extLst>
                    <a:ext uri="{9D8B030D-6E8A-4147-A177-3AD203B41FA5}">
                      <a16:colId xmlns:a16="http://schemas.microsoft.com/office/drawing/2014/main" val="2930514877"/>
                    </a:ext>
                  </a:extLst>
                </a:gridCol>
                <a:gridCol w="861855">
                  <a:extLst>
                    <a:ext uri="{9D8B030D-6E8A-4147-A177-3AD203B41FA5}">
                      <a16:colId xmlns:a16="http://schemas.microsoft.com/office/drawing/2014/main" val="388718520"/>
                    </a:ext>
                  </a:extLst>
                </a:gridCol>
              </a:tblGrid>
              <a:tr h="371856">
                <a:tc>
                  <a:txBody>
                    <a:bodyPr/>
                    <a:lstStyle/>
                    <a:p>
                      <a:r>
                        <a:rPr lang="en-US" sz="1700"/>
                        <a:t>Period</a:t>
                      </a:r>
                    </a:p>
                  </a:txBody>
                  <a:tcPr marL="84513" marR="84513" marT="42256" marB="42256"/>
                </a:tc>
                <a:tc>
                  <a:txBody>
                    <a:bodyPr/>
                    <a:lstStyle/>
                    <a:p>
                      <a:r>
                        <a:rPr lang="en-US" sz="1700"/>
                        <a:t>IFR</a:t>
                      </a:r>
                    </a:p>
                  </a:txBody>
                  <a:tcPr marL="84513" marR="84513" marT="42256" marB="42256"/>
                </a:tc>
                <a:tc>
                  <a:txBody>
                    <a:bodyPr/>
                    <a:lstStyle/>
                    <a:p>
                      <a:r>
                        <a:rPr lang="en-US" sz="1700"/>
                        <a:t>RATE</a:t>
                      </a:r>
                    </a:p>
                  </a:txBody>
                  <a:tcPr marL="84513" marR="84513" marT="42256" marB="42256"/>
                </a:tc>
                <a:extLst>
                  <a:ext uri="{0D108BD9-81ED-4DB2-BD59-A6C34878D82A}">
                    <a16:rowId xmlns:a16="http://schemas.microsoft.com/office/drawing/2014/main" val="1684618029"/>
                  </a:ext>
                </a:extLst>
              </a:tr>
              <a:tr h="371856">
                <a:tc>
                  <a:txBody>
                    <a:bodyPr/>
                    <a:lstStyle/>
                    <a:p>
                      <a:r>
                        <a:rPr lang="en-US" sz="1700"/>
                        <a:t>1</a:t>
                      </a:r>
                    </a:p>
                  </a:txBody>
                  <a:tcPr marL="84513" marR="84513" marT="42256" marB="42256"/>
                </a:tc>
                <a:tc>
                  <a:txBody>
                    <a:bodyPr/>
                    <a:lstStyle/>
                    <a:p>
                      <a:r>
                        <a:rPr lang="en-US" sz="1700"/>
                        <a:t>IFR</a:t>
                      </a:r>
                      <a:r>
                        <a:rPr lang="en-US" sz="1700" baseline="-25000"/>
                        <a:t>0,3m</a:t>
                      </a:r>
                    </a:p>
                  </a:txBody>
                  <a:tcPr marL="84513" marR="84513" marT="42256" marB="42256"/>
                </a:tc>
                <a:tc>
                  <a:txBody>
                    <a:bodyPr/>
                    <a:lstStyle/>
                    <a:p>
                      <a:r>
                        <a:rPr lang="en-US" sz="1700"/>
                        <a:t>0.50%</a:t>
                      </a:r>
                    </a:p>
                  </a:txBody>
                  <a:tcPr marL="84513" marR="84513" marT="42256" marB="42256"/>
                </a:tc>
                <a:extLst>
                  <a:ext uri="{0D108BD9-81ED-4DB2-BD59-A6C34878D82A}">
                    <a16:rowId xmlns:a16="http://schemas.microsoft.com/office/drawing/2014/main" val="1007959228"/>
                  </a:ext>
                </a:extLst>
              </a:tr>
              <a:tr h="371856">
                <a:tc>
                  <a:txBody>
                    <a:bodyPr/>
                    <a:lstStyle/>
                    <a:p>
                      <a:r>
                        <a:rPr lang="en-US" sz="1700"/>
                        <a:t>2</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3m,3m</a:t>
                      </a:r>
                    </a:p>
                  </a:txBody>
                  <a:tcPr marL="84513" marR="84513" marT="42256" marB="42256"/>
                </a:tc>
                <a:tc>
                  <a:txBody>
                    <a:bodyPr/>
                    <a:lstStyle/>
                    <a:p>
                      <a:r>
                        <a:rPr lang="en-US" sz="1700"/>
                        <a:t>0.74%</a:t>
                      </a:r>
                    </a:p>
                  </a:txBody>
                  <a:tcPr marL="84513" marR="84513" marT="42256" marB="42256"/>
                </a:tc>
                <a:extLst>
                  <a:ext uri="{0D108BD9-81ED-4DB2-BD59-A6C34878D82A}">
                    <a16:rowId xmlns:a16="http://schemas.microsoft.com/office/drawing/2014/main" val="2879975344"/>
                  </a:ext>
                </a:extLst>
              </a:tr>
              <a:tr h="371856">
                <a:tc>
                  <a:txBody>
                    <a:bodyPr/>
                    <a:lstStyle/>
                    <a:p>
                      <a:r>
                        <a:rPr lang="en-US" sz="1700"/>
                        <a:t>3</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6m3m</a:t>
                      </a:r>
                    </a:p>
                  </a:txBody>
                  <a:tcPr marL="84513" marR="84513" marT="42256" marB="42256"/>
                </a:tc>
                <a:tc>
                  <a:txBody>
                    <a:bodyPr/>
                    <a:lstStyle/>
                    <a:p>
                      <a:r>
                        <a:rPr lang="en-US" sz="1700"/>
                        <a:t>0.98%</a:t>
                      </a:r>
                    </a:p>
                  </a:txBody>
                  <a:tcPr marL="84513" marR="84513" marT="42256" marB="42256"/>
                </a:tc>
                <a:extLst>
                  <a:ext uri="{0D108BD9-81ED-4DB2-BD59-A6C34878D82A}">
                    <a16:rowId xmlns:a16="http://schemas.microsoft.com/office/drawing/2014/main" val="2149842149"/>
                  </a:ext>
                </a:extLst>
              </a:tr>
              <a:tr h="371856">
                <a:tc>
                  <a:txBody>
                    <a:bodyPr/>
                    <a:lstStyle/>
                    <a:p>
                      <a:r>
                        <a:rPr lang="en-US" sz="1700"/>
                        <a:t>4</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9m,3m</a:t>
                      </a:r>
                    </a:p>
                  </a:txBody>
                  <a:tcPr marL="84513" marR="84513" marT="42256" marB="42256"/>
                </a:tc>
                <a:tc>
                  <a:txBody>
                    <a:bodyPr/>
                    <a:lstStyle/>
                    <a:p>
                      <a:r>
                        <a:rPr lang="en-US" sz="1700"/>
                        <a:t>1.22%</a:t>
                      </a:r>
                    </a:p>
                  </a:txBody>
                  <a:tcPr marL="84513" marR="84513" marT="42256" marB="42256"/>
                </a:tc>
                <a:extLst>
                  <a:ext uri="{0D108BD9-81ED-4DB2-BD59-A6C34878D82A}">
                    <a16:rowId xmlns:a16="http://schemas.microsoft.com/office/drawing/2014/main" val="1948719979"/>
                  </a:ext>
                </a:extLst>
              </a:tr>
              <a:tr h="371856">
                <a:tc>
                  <a:txBody>
                    <a:bodyPr/>
                    <a:lstStyle/>
                    <a:p>
                      <a:r>
                        <a:rPr lang="en-US" sz="1700"/>
                        <a:t>5</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12m,3m</a:t>
                      </a:r>
                    </a:p>
                  </a:txBody>
                  <a:tcPr marL="84513" marR="84513" marT="42256" marB="42256"/>
                </a:tc>
                <a:tc>
                  <a:txBody>
                    <a:bodyPr/>
                    <a:lstStyle/>
                    <a:p>
                      <a:r>
                        <a:rPr lang="en-US" sz="1700"/>
                        <a:t>1.46%</a:t>
                      </a:r>
                    </a:p>
                  </a:txBody>
                  <a:tcPr marL="84513" marR="84513" marT="42256" marB="42256"/>
                </a:tc>
                <a:extLst>
                  <a:ext uri="{0D108BD9-81ED-4DB2-BD59-A6C34878D82A}">
                    <a16:rowId xmlns:a16="http://schemas.microsoft.com/office/drawing/2014/main" val="1598550925"/>
                  </a:ext>
                </a:extLst>
              </a:tr>
              <a:tr h="371856">
                <a:tc>
                  <a:txBody>
                    <a:bodyPr/>
                    <a:lstStyle/>
                    <a:p>
                      <a:r>
                        <a:rPr lang="en-US" sz="1700"/>
                        <a:t>6</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15m,3m</a:t>
                      </a:r>
                    </a:p>
                  </a:txBody>
                  <a:tcPr marL="84513" marR="84513" marT="42256" marB="42256"/>
                </a:tc>
                <a:tc>
                  <a:txBody>
                    <a:bodyPr/>
                    <a:lstStyle/>
                    <a:p>
                      <a:r>
                        <a:rPr lang="en-US" sz="1700"/>
                        <a:t>1.70%</a:t>
                      </a:r>
                    </a:p>
                  </a:txBody>
                  <a:tcPr marL="84513" marR="84513" marT="42256" marB="42256"/>
                </a:tc>
                <a:extLst>
                  <a:ext uri="{0D108BD9-81ED-4DB2-BD59-A6C34878D82A}">
                    <a16:rowId xmlns:a16="http://schemas.microsoft.com/office/drawing/2014/main" val="483020381"/>
                  </a:ext>
                </a:extLst>
              </a:tr>
              <a:tr h="371856">
                <a:tc>
                  <a:txBody>
                    <a:bodyPr/>
                    <a:lstStyle/>
                    <a:p>
                      <a:r>
                        <a:rPr lang="en-US" sz="1700"/>
                        <a:t>7</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18m,3m</a:t>
                      </a:r>
                    </a:p>
                  </a:txBody>
                  <a:tcPr marL="84513" marR="84513" marT="42256" marB="42256"/>
                </a:tc>
                <a:tc>
                  <a:txBody>
                    <a:bodyPr/>
                    <a:lstStyle/>
                    <a:p>
                      <a:r>
                        <a:rPr lang="en-US" sz="1700"/>
                        <a:t>1.94%</a:t>
                      </a:r>
                    </a:p>
                  </a:txBody>
                  <a:tcPr marL="84513" marR="84513" marT="42256" marB="42256"/>
                </a:tc>
                <a:extLst>
                  <a:ext uri="{0D108BD9-81ED-4DB2-BD59-A6C34878D82A}">
                    <a16:rowId xmlns:a16="http://schemas.microsoft.com/office/drawing/2014/main" val="2876988500"/>
                  </a:ext>
                </a:extLst>
              </a:tr>
              <a:tr h="371856">
                <a:tc>
                  <a:txBody>
                    <a:bodyPr/>
                    <a:lstStyle/>
                    <a:p>
                      <a:r>
                        <a:rPr lang="en-US" sz="1700"/>
                        <a:t>8</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21m,3m</a:t>
                      </a:r>
                    </a:p>
                  </a:txBody>
                  <a:tcPr marL="84513" marR="84513" marT="42256" marB="42256"/>
                </a:tc>
                <a:tc>
                  <a:txBody>
                    <a:bodyPr/>
                    <a:lstStyle/>
                    <a:p>
                      <a:r>
                        <a:rPr lang="en-US" sz="1700"/>
                        <a:t>2.18%</a:t>
                      </a:r>
                    </a:p>
                  </a:txBody>
                  <a:tcPr marL="84513" marR="84513" marT="42256" marB="42256"/>
                </a:tc>
                <a:extLst>
                  <a:ext uri="{0D108BD9-81ED-4DB2-BD59-A6C34878D82A}">
                    <a16:rowId xmlns:a16="http://schemas.microsoft.com/office/drawing/2014/main" val="1787800665"/>
                  </a:ext>
                </a:extLst>
              </a:tr>
              <a:tr h="371856">
                <a:tc>
                  <a:txBody>
                    <a:bodyPr/>
                    <a:lstStyle/>
                    <a:p>
                      <a:r>
                        <a:rPr lang="en-US" sz="1700"/>
                        <a:t>9</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24m,3m</a:t>
                      </a:r>
                    </a:p>
                  </a:txBody>
                  <a:tcPr marL="84513" marR="84513" marT="42256" marB="42256"/>
                </a:tc>
                <a:tc>
                  <a:txBody>
                    <a:bodyPr/>
                    <a:lstStyle/>
                    <a:p>
                      <a:r>
                        <a:rPr lang="en-US" sz="1700"/>
                        <a:t>2.43%</a:t>
                      </a:r>
                    </a:p>
                  </a:txBody>
                  <a:tcPr marL="84513" marR="84513" marT="42256" marB="42256"/>
                </a:tc>
                <a:extLst>
                  <a:ext uri="{0D108BD9-81ED-4DB2-BD59-A6C34878D82A}">
                    <a16:rowId xmlns:a16="http://schemas.microsoft.com/office/drawing/2014/main" val="1352631768"/>
                  </a:ext>
                </a:extLst>
              </a:tr>
              <a:tr h="371856">
                <a:tc>
                  <a:txBody>
                    <a:bodyPr/>
                    <a:lstStyle/>
                    <a:p>
                      <a:r>
                        <a:rPr lang="en-US" sz="1700"/>
                        <a:t>10</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27m,3m</a:t>
                      </a:r>
                    </a:p>
                  </a:txBody>
                  <a:tcPr marL="84513" marR="84513" marT="42256" marB="42256"/>
                </a:tc>
                <a:tc>
                  <a:txBody>
                    <a:bodyPr/>
                    <a:lstStyle/>
                    <a:p>
                      <a:r>
                        <a:rPr lang="en-US" sz="1700"/>
                        <a:t>2.67%</a:t>
                      </a:r>
                    </a:p>
                  </a:txBody>
                  <a:tcPr marL="84513" marR="84513" marT="42256" marB="42256"/>
                </a:tc>
                <a:extLst>
                  <a:ext uri="{0D108BD9-81ED-4DB2-BD59-A6C34878D82A}">
                    <a16:rowId xmlns:a16="http://schemas.microsoft.com/office/drawing/2014/main" val="77144347"/>
                  </a:ext>
                </a:extLst>
              </a:tr>
              <a:tr h="371856">
                <a:tc>
                  <a:txBody>
                    <a:bodyPr/>
                    <a:lstStyle/>
                    <a:p>
                      <a:r>
                        <a:rPr lang="en-US" sz="1700"/>
                        <a:t>11</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30m,3m</a:t>
                      </a:r>
                    </a:p>
                  </a:txBody>
                  <a:tcPr marL="84513" marR="84513" marT="42256" marB="42256"/>
                </a:tc>
                <a:tc>
                  <a:txBody>
                    <a:bodyPr/>
                    <a:lstStyle/>
                    <a:p>
                      <a:r>
                        <a:rPr lang="en-US" sz="1700"/>
                        <a:t>2.91%</a:t>
                      </a:r>
                    </a:p>
                  </a:txBody>
                  <a:tcPr marL="84513" marR="84513" marT="42256" marB="42256"/>
                </a:tc>
                <a:extLst>
                  <a:ext uri="{0D108BD9-81ED-4DB2-BD59-A6C34878D82A}">
                    <a16:rowId xmlns:a16="http://schemas.microsoft.com/office/drawing/2014/main" val="349275244"/>
                  </a:ext>
                </a:extLst>
              </a:tr>
              <a:tr h="371856">
                <a:tc>
                  <a:txBody>
                    <a:bodyPr/>
                    <a:lstStyle/>
                    <a:p>
                      <a:r>
                        <a:rPr lang="en-US" sz="1700"/>
                        <a:t>12</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33m,3m</a:t>
                      </a:r>
                    </a:p>
                  </a:txBody>
                  <a:tcPr marL="84513" marR="84513" marT="42256" marB="42256"/>
                </a:tc>
                <a:tc>
                  <a:txBody>
                    <a:bodyPr/>
                    <a:lstStyle/>
                    <a:p>
                      <a:r>
                        <a:rPr lang="en-US" sz="1700"/>
                        <a:t>3.15%</a:t>
                      </a:r>
                    </a:p>
                  </a:txBody>
                  <a:tcPr marL="84513" marR="84513" marT="42256" marB="42256"/>
                </a:tc>
                <a:extLst>
                  <a:ext uri="{0D108BD9-81ED-4DB2-BD59-A6C34878D82A}">
                    <a16:rowId xmlns:a16="http://schemas.microsoft.com/office/drawing/2014/main" val="830195587"/>
                  </a:ext>
                </a:extLst>
              </a:tr>
              <a:tr h="371856">
                <a:tc>
                  <a:txBody>
                    <a:bodyPr/>
                    <a:lstStyle/>
                    <a:p>
                      <a:r>
                        <a:rPr lang="en-US" sz="1700"/>
                        <a:t>13</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36m,3m</a:t>
                      </a:r>
                    </a:p>
                  </a:txBody>
                  <a:tcPr marL="84513" marR="84513" marT="42256" marB="42256"/>
                </a:tc>
                <a:tc>
                  <a:txBody>
                    <a:bodyPr/>
                    <a:lstStyle/>
                    <a:p>
                      <a:r>
                        <a:rPr lang="en-US" sz="1700"/>
                        <a:t>3.39%</a:t>
                      </a:r>
                    </a:p>
                  </a:txBody>
                  <a:tcPr marL="84513" marR="84513" marT="42256" marB="42256"/>
                </a:tc>
                <a:extLst>
                  <a:ext uri="{0D108BD9-81ED-4DB2-BD59-A6C34878D82A}">
                    <a16:rowId xmlns:a16="http://schemas.microsoft.com/office/drawing/2014/main" val="1505830433"/>
                  </a:ext>
                </a:extLst>
              </a:tr>
              <a:tr h="371856">
                <a:tc>
                  <a:txBody>
                    <a:bodyPr/>
                    <a:lstStyle/>
                    <a:p>
                      <a:r>
                        <a:rPr lang="en-US" sz="1700"/>
                        <a:t>14</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39m,3m</a:t>
                      </a:r>
                    </a:p>
                  </a:txBody>
                  <a:tcPr marL="84513" marR="84513" marT="42256" marB="42256"/>
                </a:tc>
                <a:tc>
                  <a:txBody>
                    <a:bodyPr/>
                    <a:lstStyle/>
                    <a:p>
                      <a:r>
                        <a:rPr lang="en-US" sz="1700"/>
                        <a:t>3.78%</a:t>
                      </a:r>
                    </a:p>
                  </a:txBody>
                  <a:tcPr marL="84513" marR="84513" marT="42256" marB="42256"/>
                </a:tc>
                <a:extLst>
                  <a:ext uri="{0D108BD9-81ED-4DB2-BD59-A6C34878D82A}">
                    <a16:rowId xmlns:a16="http://schemas.microsoft.com/office/drawing/2014/main" val="2422628533"/>
                  </a:ext>
                </a:extLst>
              </a:tr>
            </a:tbl>
          </a:graphicData>
        </a:graphic>
      </p:graphicFrame>
    </p:spTree>
    <p:extLst>
      <p:ext uri="{BB962C8B-B14F-4D97-AF65-F5344CB8AC3E}">
        <p14:creationId xmlns:p14="http://schemas.microsoft.com/office/powerpoint/2010/main" val="11572655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CB6A8-9B5B-4037-9C71-81D745F9F8C0}"/>
              </a:ext>
            </a:extLst>
          </p:cNvPr>
          <p:cNvSpPr>
            <a:spLocks noGrp="1"/>
          </p:cNvSpPr>
          <p:nvPr>
            <p:ph type="title"/>
          </p:nvPr>
        </p:nvSpPr>
        <p:spPr>
          <a:xfrm>
            <a:off x="1024128" y="585216"/>
            <a:ext cx="8018272" cy="1499616"/>
          </a:xfrm>
        </p:spPr>
        <p:txBody>
          <a:bodyPr>
            <a:normAutofit fontScale="90000"/>
          </a:bodyPr>
          <a:lstStyle/>
          <a:p>
            <a:r>
              <a:rPr lang="en-US" dirty="0"/>
              <a:t>Pricing and valuation of swap</a:t>
            </a:r>
            <a:br>
              <a:rPr lang="en-US" dirty="0"/>
            </a:br>
            <a:r>
              <a:rPr lang="en-US" dirty="0"/>
              <a:t>valuation</a:t>
            </a:r>
          </a:p>
        </p:txBody>
      </p:sp>
      <p:sp>
        <p:nvSpPr>
          <p:cNvPr id="3" name="Content Placeholder 2">
            <a:extLst>
              <a:ext uri="{FF2B5EF4-FFF2-40B4-BE49-F238E27FC236}">
                <a16:creationId xmlns:a16="http://schemas.microsoft.com/office/drawing/2014/main" id="{9068CA13-5D80-4EF3-B786-70AD1F97F470}"/>
              </a:ext>
            </a:extLst>
          </p:cNvPr>
          <p:cNvSpPr>
            <a:spLocks noGrp="1"/>
          </p:cNvSpPr>
          <p:nvPr>
            <p:ph idx="1"/>
          </p:nvPr>
        </p:nvSpPr>
        <p:spPr>
          <a:xfrm>
            <a:off x="1024128" y="2286000"/>
            <a:ext cx="8018271" cy="4023360"/>
          </a:xfrm>
        </p:spPr>
        <p:txBody>
          <a:bodyPr>
            <a:normAutofit/>
          </a:bodyPr>
          <a:lstStyle/>
          <a:p>
            <a:r>
              <a:rPr lang="en-US" dirty="0"/>
              <a:t>What is the swap MTM value from </a:t>
            </a:r>
            <a:r>
              <a:rPr lang="en-US" dirty="0" err="1"/>
              <a:t>Esterr’s</a:t>
            </a:r>
            <a:r>
              <a:rPr lang="en-US" dirty="0"/>
              <a:t> perspective immediately after the second periodic settlement if forward rates remain unchanged?</a:t>
            </a:r>
          </a:p>
          <a:p>
            <a:r>
              <a:rPr lang="en-US" dirty="0"/>
              <a:t>As we move forward in time with no change to interest rate expectations, the present value of remaining floating payments rises above the present value of fixed payments at 2.05%, as </a:t>
            </a:r>
            <a:r>
              <a:rPr lang="en-US" dirty="0" err="1"/>
              <a:t>Esterr</a:t>
            </a:r>
            <a:r>
              <a:rPr lang="en-US" dirty="0"/>
              <a:t> has made a net settlement payment in the first two periods.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06513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66442-10E3-4338-8C70-362574DA693F}"/>
              </a:ext>
            </a:extLst>
          </p:cNvPr>
          <p:cNvSpPr>
            <a:spLocks noGrp="1"/>
          </p:cNvSpPr>
          <p:nvPr>
            <p:ph type="title"/>
          </p:nvPr>
        </p:nvSpPr>
        <p:spPr/>
        <p:txBody>
          <a:bodyPr/>
          <a:lstStyle/>
          <a:p>
            <a:r>
              <a:rPr lang="en-US" dirty="0"/>
              <a:t>Practices	</a:t>
            </a:r>
          </a:p>
        </p:txBody>
      </p:sp>
      <p:sp>
        <p:nvSpPr>
          <p:cNvPr id="3" name="Content Placeholder 2">
            <a:extLst>
              <a:ext uri="{FF2B5EF4-FFF2-40B4-BE49-F238E27FC236}">
                <a16:creationId xmlns:a16="http://schemas.microsoft.com/office/drawing/2014/main" id="{ECFB9BA5-92D3-4C4D-96E1-F7FB169B6850}"/>
              </a:ext>
            </a:extLst>
          </p:cNvPr>
          <p:cNvSpPr>
            <a:spLocks noGrp="1"/>
          </p:cNvSpPr>
          <p:nvPr>
            <p:ph idx="1"/>
          </p:nvPr>
        </p:nvSpPr>
        <p:spPr/>
        <p:txBody>
          <a:bodyPr>
            <a:normAutofit fontScale="92500" lnSpcReduction="10000"/>
          </a:bodyPr>
          <a:lstStyle/>
          <a:p>
            <a:r>
              <a:rPr lang="en-US" dirty="0"/>
              <a:t>At time </a:t>
            </a:r>
            <a:r>
              <a:rPr lang="en-US" i="1" dirty="0"/>
              <a:t>t </a:t>
            </a:r>
            <a:r>
              <a:rPr lang="en-US" dirty="0"/>
              <a:t>= 0, Ace observes the following zero rates over three periods: Which of the following best describes how Ace arrives at a three-period par swap rate (</a:t>
            </a:r>
            <a:r>
              <a:rPr lang="en-US" i="1" dirty="0"/>
              <a:t>s</a:t>
            </a:r>
            <a:r>
              <a:rPr lang="en-US" dirty="0"/>
              <a:t>3)?</a:t>
            </a:r>
          </a:p>
          <a:p>
            <a:r>
              <a:rPr lang="en-US" b="1" dirty="0"/>
              <a:t>A. </a:t>
            </a:r>
            <a:r>
              <a:rPr lang="en-US" dirty="0"/>
              <a:t>Since the par swap rate represents the fixed rate at which the present value of fixed and future cash flows equal one another, we discount each zero rate back to the present using zero rates and solve for </a:t>
            </a:r>
            <a:r>
              <a:rPr lang="en-US" i="1" dirty="0"/>
              <a:t>s</a:t>
            </a:r>
            <a:r>
              <a:rPr lang="en-US" dirty="0"/>
              <a:t>3 to get 2.961%.</a:t>
            </a:r>
          </a:p>
          <a:p>
            <a:r>
              <a:rPr lang="en-US" b="1" dirty="0"/>
              <a:t>B. </a:t>
            </a:r>
            <a:r>
              <a:rPr lang="en-US" dirty="0"/>
              <a:t>Since the par swap rate represents the fixed rate at which the present value of fixed and future cash flows equal one another, we first solve for the implied forward rate per period using zero rates, then discount each implied forward rate back to the present using zero rates, and solve for </a:t>
            </a:r>
            <a:r>
              <a:rPr lang="en-US" i="1" dirty="0"/>
              <a:t>s</a:t>
            </a:r>
            <a:r>
              <a:rPr lang="en-US" dirty="0"/>
              <a:t>3 to get 3.605%.</a:t>
            </a:r>
          </a:p>
          <a:p>
            <a:r>
              <a:rPr lang="en-US" b="1" dirty="0"/>
              <a:t>C. </a:t>
            </a:r>
            <a:r>
              <a:rPr lang="en-US" dirty="0"/>
              <a:t>Since the par swap rate represents the fixed rate at which the present value of fixed and future cash flows equal one another, we first solve for the implied forward rate per period using zero rates, then discount each zero rate back to the present using implied forward rates, and solve for </a:t>
            </a:r>
            <a:r>
              <a:rPr lang="en-US" i="1" dirty="0"/>
              <a:t>s</a:t>
            </a:r>
            <a:r>
              <a:rPr lang="en-US" dirty="0"/>
              <a:t>3 to get 3.009%.</a:t>
            </a:r>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9F1E0B3F-1007-4D55-86FB-09D60F883E01}"/>
              </a:ext>
            </a:extLst>
          </p:cNvPr>
          <p:cNvGraphicFramePr>
            <a:graphicFrameLocks noGrp="1"/>
          </p:cNvGraphicFramePr>
          <p:nvPr>
            <p:extLst>
              <p:ext uri="{D42A27DB-BD31-4B8C-83A1-F6EECF244321}">
                <p14:modId xmlns:p14="http://schemas.microsoft.com/office/powerpoint/2010/main" val="3933104133"/>
              </p:ext>
            </p:extLst>
          </p:nvPr>
        </p:nvGraphicFramePr>
        <p:xfrm>
          <a:off x="5238750" y="822960"/>
          <a:ext cx="5505450" cy="1463040"/>
        </p:xfrm>
        <a:graphic>
          <a:graphicData uri="http://schemas.openxmlformats.org/drawingml/2006/table">
            <a:tbl>
              <a:tblPr firstRow="1" bandRow="1">
                <a:tableStyleId>{5C22544A-7EE6-4342-B048-85BDC9FD1C3A}</a:tableStyleId>
              </a:tblPr>
              <a:tblGrid>
                <a:gridCol w="2752725">
                  <a:extLst>
                    <a:ext uri="{9D8B030D-6E8A-4147-A177-3AD203B41FA5}">
                      <a16:colId xmlns:a16="http://schemas.microsoft.com/office/drawing/2014/main" val="389615541"/>
                    </a:ext>
                  </a:extLst>
                </a:gridCol>
                <a:gridCol w="2752725">
                  <a:extLst>
                    <a:ext uri="{9D8B030D-6E8A-4147-A177-3AD203B41FA5}">
                      <a16:colId xmlns:a16="http://schemas.microsoft.com/office/drawing/2014/main" val="4276204637"/>
                    </a:ext>
                  </a:extLst>
                </a:gridCol>
              </a:tblGrid>
              <a:tr h="339328">
                <a:tc>
                  <a:txBody>
                    <a:bodyPr/>
                    <a:lstStyle/>
                    <a:p>
                      <a:r>
                        <a:rPr lang="en-US" dirty="0"/>
                        <a:t>Periods</a:t>
                      </a:r>
                    </a:p>
                  </a:txBody>
                  <a:tcPr/>
                </a:tc>
                <a:tc>
                  <a:txBody>
                    <a:bodyPr/>
                    <a:lstStyle/>
                    <a:p>
                      <a:r>
                        <a:rPr lang="en-US" dirty="0"/>
                        <a:t>Zero rates</a:t>
                      </a:r>
                    </a:p>
                  </a:txBody>
                  <a:tcPr/>
                </a:tc>
                <a:extLst>
                  <a:ext uri="{0D108BD9-81ED-4DB2-BD59-A6C34878D82A}">
                    <a16:rowId xmlns:a16="http://schemas.microsoft.com/office/drawing/2014/main" val="2110346279"/>
                  </a:ext>
                </a:extLst>
              </a:tr>
              <a:tr h="339328">
                <a:tc>
                  <a:txBody>
                    <a:bodyPr/>
                    <a:lstStyle/>
                    <a:p>
                      <a:r>
                        <a:rPr lang="en-US" dirty="0"/>
                        <a:t>1</a:t>
                      </a:r>
                    </a:p>
                  </a:txBody>
                  <a:tcPr/>
                </a:tc>
                <a:tc>
                  <a:txBody>
                    <a:bodyPr/>
                    <a:lstStyle/>
                    <a:p>
                      <a:r>
                        <a:rPr lang="en-US" dirty="0"/>
                        <a:t>2.2727%</a:t>
                      </a:r>
                    </a:p>
                  </a:txBody>
                  <a:tcPr/>
                </a:tc>
                <a:extLst>
                  <a:ext uri="{0D108BD9-81ED-4DB2-BD59-A6C34878D82A}">
                    <a16:rowId xmlns:a16="http://schemas.microsoft.com/office/drawing/2014/main" val="1346832783"/>
                  </a:ext>
                </a:extLst>
              </a:tr>
              <a:tr h="339328">
                <a:tc>
                  <a:txBody>
                    <a:bodyPr/>
                    <a:lstStyle/>
                    <a:p>
                      <a:r>
                        <a:rPr lang="en-US" dirty="0"/>
                        <a:t>2</a:t>
                      </a:r>
                    </a:p>
                  </a:txBody>
                  <a:tcPr/>
                </a:tc>
                <a:tc>
                  <a:txBody>
                    <a:bodyPr/>
                    <a:lstStyle/>
                    <a:p>
                      <a:r>
                        <a:rPr lang="en-US" dirty="0"/>
                        <a:t>3.0323%</a:t>
                      </a:r>
                    </a:p>
                  </a:txBody>
                  <a:tcPr/>
                </a:tc>
                <a:extLst>
                  <a:ext uri="{0D108BD9-81ED-4DB2-BD59-A6C34878D82A}">
                    <a16:rowId xmlns:a16="http://schemas.microsoft.com/office/drawing/2014/main" val="1904898206"/>
                  </a:ext>
                </a:extLst>
              </a:tr>
              <a:tr h="339328">
                <a:tc>
                  <a:txBody>
                    <a:bodyPr/>
                    <a:lstStyle/>
                    <a:p>
                      <a:r>
                        <a:rPr lang="en-US" dirty="0"/>
                        <a:t>3</a:t>
                      </a:r>
                    </a:p>
                  </a:txBody>
                  <a:tcPr/>
                </a:tc>
                <a:tc>
                  <a:txBody>
                    <a:bodyPr/>
                    <a:lstStyle/>
                    <a:p>
                      <a:r>
                        <a:rPr lang="en-US" dirty="0"/>
                        <a:t>3.6355%</a:t>
                      </a:r>
                    </a:p>
                  </a:txBody>
                  <a:tcPr/>
                </a:tc>
                <a:extLst>
                  <a:ext uri="{0D108BD9-81ED-4DB2-BD59-A6C34878D82A}">
                    <a16:rowId xmlns:a16="http://schemas.microsoft.com/office/drawing/2014/main" val="1600714387"/>
                  </a:ext>
                </a:extLst>
              </a:tr>
            </a:tbl>
          </a:graphicData>
        </a:graphic>
      </p:graphicFrame>
    </p:spTree>
    <p:extLst>
      <p:ext uri="{BB962C8B-B14F-4D97-AF65-F5344CB8AC3E}">
        <p14:creationId xmlns:p14="http://schemas.microsoft.com/office/powerpoint/2010/main" val="5513031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850EF-8C03-4BDA-9447-834AF3480909}"/>
              </a:ext>
            </a:extLst>
          </p:cNvPr>
          <p:cNvSpPr>
            <a:spLocks noGrp="1"/>
          </p:cNvSpPr>
          <p:nvPr>
            <p:ph type="title"/>
          </p:nvPr>
        </p:nvSpPr>
        <p:spPr>
          <a:xfrm>
            <a:off x="1024128" y="585216"/>
            <a:ext cx="6066818" cy="1499616"/>
          </a:xfrm>
        </p:spPr>
        <p:txBody>
          <a:bodyPr>
            <a:normAutofit/>
          </a:bodyPr>
          <a:lstStyle/>
          <a:p>
            <a:r>
              <a:rPr lang="en-US"/>
              <a:t>Practices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F7AD11-1DFC-4DE7-8717-A0C6B403A265}"/>
                  </a:ext>
                </a:extLst>
              </p:cNvPr>
              <p:cNvSpPr>
                <a:spLocks noGrp="1"/>
              </p:cNvSpPr>
              <p:nvPr>
                <p:ph idx="1"/>
              </p:nvPr>
            </p:nvSpPr>
            <p:spPr>
              <a:xfrm>
                <a:off x="1024128" y="2286000"/>
                <a:ext cx="6066818" cy="4023360"/>
              </a:xfrm>
            </p:spPr>
            <p:txBody>
              <a:bodyPr>
                <a:normAutofit/>
              </a:bodyPr>
              <a:lstStyle/>
              <a:p>
                <a:pPr marL="0" indent="0" fontAlgn="t">
                  <a:spcBef>
                    <a:spcPts val="0"/>
                  </a:spcBef>
                  <a:spcAft>
                    <a:spcPts val="0"/>
                  </a:spcAft>
                  <a:buNone/>
                </a:pPr>
                <a:r>
                  <a:rPr lang="en-US" b="1"/>
                  <a:t>I</a:t>
                </a:r>
                <a:r>
                  <a:rPr lang="en-US"/>
                  <a:t>IFR</a:t>
                </a:r>
                <a:r>
                  <a:rPr lang="en-US" baseline="-25000"/>
                  <a:t>0,1</a:t>
                </a:r>
                <a:r>
                  <a:rPr lang="en-US"/>
                  <a:t>=2.2727%</a:t>
                </a:r>
                <a:endParaRPr lang="en-US">
                  <a:latin typeface="Arial" panose="020B0604020202020204" pitchFamily="34" charset="0"/>
                </a:endParaRPr>
              </a:p>
              <a:p>
                <a:pPr marL="0" fontAlgn="t">
                  <a:spcBef>
                    <a:spcPts val="0"/>
                  </a:spcBef>
                  <a:spcAft>
                    <a:spcPts val="0"/>
                  </a:spcAft>
                </a:pPr>
                <a:r>
                  <a:rPr lang="en-US"/>
                  <a:t>(1+2.2727%)*(1+IFR</a:t>
                </a:r>
                <a:r>
                  <a:rPr lang="en-US" baseline="-25000"/>
                  <a:t>1,1</a:t>
                </a:r>
                <a:r>
                  <a:rPr lang="en-US"/>
                  <a:t>)=(1+3.0323%)</a:t>
                </a:r>
                <a:r>
                  <a:rPr lang="en-US" baseline="30000"/>
                  <a:t>2</a:t>
                </a:r>
                <a:endParaRPr lang="en-US">
                  <a:latin typeface="Arial" panose="020B0604020202020204" pitchFamily="34" charset="0"/>
                </a:endParaRPr>
              </a:p>
              <a:p>
                <a:pPr marL="0" fontAlgn="t">
                  <a:spcBef>
                    <a:spcPts val="0"/>
                  </a:spcBef>
                  <a:spcAft>
                    <a:spcPts val="0"/>
                  </a:spcAft>
                </a:pPr>
                <a:r>
                  <a:rPr lang="en-US"/>
                  <a:t>IFR</a:t>
                </a:r>
                <a:r>
                  <a:rPr lang="en-US" baseline="-25000"/>
                  <a:t>1,1</a:t>
                </a:r>
                <a:r>
                  <a:rPr lang="en-US"/>
                  <a:t>=3.7975%</a:t>
                </a:r>
                <a:endParaRPr lang="en-US">
                  <a:latin typeface="Arial" panose="020B0604020202020204" pitchFamily="34" charset="0"/>
                </a:endParaRPr>
              </a:p>
              <a:p>
                <a:pPr marL="0" fontAlgn="t">
                  <a:spcBef>
                    <a:spcPts val="0"/>
                  </a:spcBef>
                  <a:spcAft>
                    <a:spcPts val="0"/>
                  </a:spcAft>
                </a:pPr>
                <a:r>
                  <a:rPr lang="en-US"/>
                  <a:t>(1+3.0323%)</a:t>
                </a:r>
                <a:r>
                  <a:rPr lang="en-US" baseline="30000"/>
                  <a:t>2</a:t>
                </a:r>
                <a:r>
                  <a:rPr lang="en-US"/>
                  <a:t>*(1+IFR</a:t>
                </a:r>
                <a:r>
                  <a:rPr lang="en-US" baseline="-25000"/>
                  <a:t>2,1</a:t>
                </a:r>
                <a:r>
                  <a:rPr lang="en-US"/>
                  <a:t>)=(1+3.6355%)</a:t>
                </a:r>
                <a:r>
                  <a:rPr lang="en-US" baseline="30000"/>
                  <a:t>3</a:t>
                </a:r>
                <a:endParaRPr lang="en-US">
                  <a:latin typeface="Arial" panose="020B0604020202020204" pitchFamily="34" charset="0"/>
                </a:endParaRPr>
              </a:p>
              <a:p>
                <a:pPr marL="0" fontAlgn="t">
                  <a:spcBef>
                    <a:spcPts val="0"/>
                  </a:spcBef>
                  <a:spcAft>
                    <a:spcPts val="0"/>
                  </a:spcAft>
                </a:pPr>
                <a:r>
                  <a:rPr lang="en-US"/>
                  <a:t>IFR</a:t>
                </a:r>
                <a:r>
                  <a:rPr lang="en-US" baseline="-25000"/>
                  <a:t>2,1</a:t>
                </a:r>
                <a:r>
                  <a:rPr lang="en-US"/>
                  <a:t>=4.8525%</a:t>
                </a:r>
              </a:p>
              <a:p>
                <a:pPr marL="0" fontAlgn="t">
                  <a:spcBef>
                    <a:spcPts val="0"/>
                  </a:spcBef>
                  <a:spcAft>
                    <a:spcPts val="0"/>
                  </a:spcAft>
                </a:pPr>
                <a:endParaRPr lang="en-US">
                  <a:latin typeface="Arial" panose="020B0604020202020204" pitchFamily="34" charset="0"/>
                </a:endParaRPr>
              </a:p>
              <a:p>
                <a:pPr marL="0" fontAlgn="t">
                  <a:spcBef>
                    <a:spcPts val="0"/>
                  </a:spcBef>
                  <a:spcAft>
                    <a:spcPts val="0"/>
                  </a:spcAft>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2.2727%</m:t>
                        </m:r>
                      </m:num>
                      <m:den>
                        <m:r>
                          <a:rPr lang="en-US" b="0" i="1" smtClean="0">
                            <a:latin typeface="Cambria Math" panose="02040503050406030204" pitchFamily="18" charset="0"/>
                          </a:rPr>
                          <m:t>(1+2.2727%)</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3.7975%</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1+3.0323%</m:t>
                            </m:r>
                          </m:e>
                        </m:d>
                        <m:r>
                          <a:rPr lang="en-US" b="0" i="1" baseline="30000"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4.8525%</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1+3.6355%</m:t>
                            </m:r>
                          </m:e>
                        </m:d>
                        <m:r>
                          <a:rPr lang="en-US" b="0" i="1" baseline="30000" smtClean="0">
                            <a:latin typeface="Cambria Math" panose="02040503050406030204" pitchFamily="18" charset="0"/>
                          </a:rPr>
                          <m:t>3</m:t>
                        </m:r>
                      </m:den>
                    </m:f>
                    <m:r>
                      <a:rPr lang="en-US" b="0" i="1" smtClean="0">
                        <a:latin typeface="Cambria Math" panose="02040503050406030204" pitchFamily="18" charset="0"/>
                      </a:rPr>
                      <m:t>=</m:t>
                    </m:r>
                  </m:oMath>
                </a14:m>
                <a:r>
                  <a:rPr lang="en-US">
                    <a:latin typeface="Arial" panose="020B0604020202020204" pitchFamily="34" charset="0"/>
                  </a:rPr>
                  <a:t> </a:t>
                </a:r>
              </a:p>
              <a:p>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r>
                          <a:rPr lang="en-US" i="1">
                            <a:latin typeface="Cambria Math" panose="02040503050406030204" pitchFamily="18" charset="0"/>
                          </a:rPr>
                          <m:t>(1+2.2727%)</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d>
                          <m:dPr>
                            <m:ctrlPr>
                              <a:rPr lang="en-US" i="1">
                                <a:latin typeface="Cambria Math" panose="02040503050406030204" pitchFamily="18" charset="0"/>
                              </a:rPr>
                            </m:ctrlPr>
                          </m:dPr>
                          <m:e>
                            <m:r>
                              <a:rPr lang="en-US" i="1">
                                <a:latin typeface="Cambria Math" panose="02040503050406030204" pitchFamily="18" charset="0"/>
                              </a:rPr>
                              <m:t>1+3.0323%</m:t>
                            </m:r>
                          </m:e>
                        </m:d>
                        <m:r>
                          <a:rPr lang="en-US" i="1" baseline="30000">
                            <a:latin typeface="Cambria Math" panose="02040503050406030204" pitchFamily="18" charset="0"/>
                          </a:rPr>
                          <m:t>2</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d>
                          <m:dPr>
                            <m:ctrlPr>
                              <a:rPr lang="en-US" i="1">
                                <a:latin typeface="Cambria Math" panose="02040503050406030204" pitchFamily="18" charset="0"/>
                              </a:rPr>
                            </m:ctrlPr>
                          </m:dPr>
                          <m:e>
                            <m:r>
                              <a:rPr lang="en-US" i="1">
                                <a:latin typeface="Cambria Math" panose="02040503050406030204" pitchFamily="18" charset="0"/>
                              </a:rPr>
                              <m:t>1+3.6355%</m:t>
                            </m:r>
                          </m:e>
                        </m:d>
                        <m:r>
                          <a:rPr lang="en-US" i="1" baseline="30000">
                            <a:latin typeface="Cambria Math" panose="02040503050406030204" pitchFamily="18" charset="0"/>
                          </a:rPr>
                          <m:t>3</m:t>
                        </m:r>
                      </m:den>
                    </m:f>
                  </m:oMath>
                </a14:m>
                <a:endParaRPr lang="en-US" dirty="0"/>
              </a:p>
              <a:p>
                <a:r>
                  <a:rPr lang="en-US" dirty="0"/>
                  <a:t>Swap rate=3.605%</a:t>
                </a:r>
              </a:p>
            </p:txBody>
          </p:sp>
        </mc:Choice>
        <mc:Fallback xmlns="">
          <p:sp>
            <p:nvSpPr>
              <p:cNvPr id="3" name="Content Placeholder 2">
                <a:extLst>
                  <a:ext uri="{FF2B5EF4-FFF2-40B4-BE49-F238E27FC236}">
                    <a16:creationId xmlns:a16="http://schemas.microsoft.com/office/drawing/2014/main" id="{8BF7AD11-1DFC-4DE7-8717-A0C6B403A265}"/>
                  </a:ext>
                </a:extLst>
              </p:cNvPr>
              <p:cNvSpPr>
                <a:spLocks noGrp="1" noRot="1" noChangeAspect="1" noMove="1" noResize="1" noEditPoints="1" noAdjustHandles="1" noChangeArrowheads="1" noChangeShapeType="1" noTextEdit="1"/>
              </p:cNvSpPr>
              <p:nvPr>
                <p:ph idx="1"/>
              </p:nvPr>
            </p:nvSpPr>
            <p:spPr>
              <a:xfrm>
                <a:off x="1024128" y="2286000"/>
                <a:ext cx="6066818" cy="4023360"/>
              </a:xfrm>
              <a:blipFill>
                <a:blip r:embed="rId2"/>
                <a:stretch>
                  <a:fillRect l="-1879" t="-1893"/>
                </a:stretch>
              </a:blipFill>
            </p:spPr>
            <p:txBody>
              <a:bodyPr/>
              <a:lstStyle/>
              <a:p>
                <a:r>
                  <a:rPr lang="zh-CN" altLang="en-US">
                    <a:noFill/>
                  </a:rPr>
                  <a:t> </a:t>
                </a:r>
              </a:p>
            </p:txBody>
          </p:sp>
        </mc:Fallback>
      </mc:AlternateContent>
      <p:pic>
        <p:nvPicPr>
          <p:cNvPr id="14" name="Picture 4" descr="Close-up of hopscotch on a sidewalk">
            <a:extLst>
              <a:ext uri="{FF2B5EF4-FFF2-40B4-BE49-F238E27FC236}">
                <a16:creationId xmlns:a16="http://schemas.microsoft.com/office/drawing/2014/main" id="{95BA9EB9-9BC4-292B-7F06-686992E3C162}"/>
              </a:ext>
            </a:extLst>
          </p:cNvPr>
          <p:cNvPicPr>
            <a:picLocks noChangeAspect="1"/>
          </p:cNvPicPr>
          <p:nvPr/>
        </p:nvPicPr>
        <p:blipFill rotWithShape="1">
          <a:blip r:embed="rId3"/>
          <a:srcRect l="28138" r="26702" b="-1"/>
          <a:stretch/>
        </p:blipFill>
        <p:spPr>
          <a:xfrm>
            <a:off x="7552266" y="10"/>
            <a:ext cx="4639733" cy="6857990"/>
          </a:xfrm>
          <a:prstGeom prst="rect">
            <a:avLst/>
          </a:prstGeom>
        </p:spPr>
      </p:pic>
    </p:spTree>
    <p:extLst>
      <p:ext uri="{BB962C8B-B14F-4D97-AF65-F5344CB8AC3E}">
        <p14:creationId xmlns:p14="http://schemas.microsoft.com/office/powerpoint/2010/main" val="11871838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C5923-67CC-4116-9695-D9BCA3EFD6EA}"/>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67EE50C1-3250-4AC4-8E9A-33F304226875}"/>
              </a:ext>
            </a:extLst>
          </p:cNvPr>
          <p:cNvSpPr>
            <a:spLocks noGrp="1"/>
          </p:cNvSpPr>
          <p:nvPr>
            <p:ph idx="1"/>
          </p:nvPr>
        </p:nvSpPr>
        <p:spPr>
          <a:xfrm>
            <a:off x="1024128" y="2286000"/>
            <a:ext cx="8018271" cy="4023360"/>
          </a:xfrm>
        </p:spPr>
        <p:txBody>
          <a:bodyPr>
            <a:normAutofit/>
          </a:bodyPr>
          <a:lstStyle/>
          <a:p>
            <a:r>
              <a:rPr lang="en-US" sz="1900"/>
              <a:t>Ace’s issuer client has swapped its outstanding fixed-rate debt to floating to match asset portfolio cash flows that generate an MRR-based return. Which of the following statements </a:t>
            </a:r>
            <a:r>
              <a:rPr lang="en-US" sz="1900" i="1"/>
              <a:t>best </a:t>
            </a:r>
            <a:r>
              <a:rPr lang="en-US" sz="1900"/>
              <a:t>describes how Ace’s MTM credit exposure to the issuer changes if interest rates rise immediately following trade inception?</a:t>
            </a:r>
          </a:p>
          <a:p>
            <a:r>
              <a:rPr lang="en-US" sz="1900" b="1"/>
              <a:t>A. </a:t>
            </a:r>
            <a:r>
              <a:rPr lang="en-US" sz="1900"/>
              <a:t>Since the client receives fixed and pays floating swap, it faces an MTM loss on the transaction as rates rise, </a:t>
            </a:r>
            <a:r>
              <a:rPr lang="en-US" sz="1900" i="1"/>
              <a:t>increasing </a:t>
            </a:r>
            <a:r>
              <a:rPr lang="en-US" sz="1900"/>
              <a:t>Ace’s MTM exposure to the client.</a:t>
            </a:r>
          </a:p>
          <a:p>
            <a:r>
              <a:rPr lang="en-US" sz="1900" b="1"/>
              <a:t>B. </a:t>
            </a:r>
            <a:r>
              <a:rPr lang="en-US" sz="1900"/>
              <a:t>Since the client receives fixed and pays floating swap, it faces an MTM gain on the transaction as rates rise, </a:t>
            </a:r>
            <a:r>
              <a:rPr lang="en-US" sz="1900" i="1"/>
              <a:t>decreasing </a:t>
            </a:r>
            <a:r>
              <a:rPr lang="en-US" sz="1900"/>
              <a:t>Ace’s MTM exposure to the client.</a:t>
            </a:r>
          </a:p>
          <a:p>
            <a:r>
              <a:rPr lang="en-US" sz="1900" b="1"/>
              <a:t>C. </a:t>
            </a:r>
            <a:r>
              <a:rPr lang="en-US" sz="1900"/>
              <a:t>Since the swap’s value is equal to the current settlement plus future expected settlement amounts, we do not have enough information to determine whether Ace’s MTM exposure to the client increases or decreases.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23891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270A4-C474-45A9-ACCB-C4885D483173}"/>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exercise value</a:t>
            </a:r>
          </a:p>
        </p:txBody>
      </p:sp>
      <p:sp>
        <p:nvSpPr>
          <p:cNvPr id="3" name="Content Placeholder 2">
            <a:extLst>
              <a:ext uri="{FF2B5EF4-FFF2-40B4-BE49-F238E27FC236}">
                <a16:creationId xmlns:a16="http://schemas.microsoft.com/office/drawing/2014/main" id="{2C741DC8-EA1E-4466-864E-156FA40ACC65}"/>
              </a:ext>
            </a:extLst>
          </p:cNvPr>
          <p:cNvSpPr>
            <a:spLocks noGrp="1"/>
          </p:cNvSpPr>
          <p:nvPr>
            <p:ph idx="1"/>
          </p:nvPr>
        </p:nvSpPr>
        <p:spPr>
          <a:xfrm>
            <a:off x="1024128" y="2286000"/>
            <a:ext cx="8018271" cy="4023360"/>
          </a:xfrm>
        </p:spPr>
        <p:txBody>
          <a:bodyPr>
            <a:normAutofit/>
          </a:bodyPr>
          <a:lstStyle/>
          <a:p>
            <a:r>
              <a:rPr lang="en-US" dirty="0"/>
              <a:t>This lesson focuses solely on </a:t>
            </a:r>
            <a:r>
              <a:rPr lang="en-US" dirty="0">
                <a:solidFill>
                  <a:srgbClr val="FF0000"/>
                </a:solidFill>
              </a:rPr>
              <a:t>European options </a:t>
            </a:r>
            <a:r>
              <a:rPr lang="en-US" dirty="0"/>
              <a:t>with no additional cost or benefit of owning the underlying asset.</a:t>
            </a:r>
          </a:p>
          <a:p>
            <a:r>
              <a:rPr lang="en-US" dirty="0"/>
              <a:t>An option’s value comprises its </a:t>
            </a:r>
            <a:r>
              <a:rPr lang="en-US" dirty="0">
                <a:solidFill>
                  <a:srgbClr val="FF0000"/>
                </a:solidFill>
              </a:rPr>
              <a:t>exercise value and its time value</a:t>
            </a:r>
            <a:r>
              <a:rPr lang="en-US" dirty="0"/>
              <a:t>. The exercise value is the option’s value if it were immediately exercisable, while the time value captures the possibility that the passage of time and the variability of the underlying price will increase the profitability of exercise at maturity.</a:t>
            </a:r>
          </a:p>
          <a:p>
            <a:r>
              <a:rPr lang="en-US" dirty="0"/>
              <a:t>Option value = exercise value + time value</a:t>
            </a:r>
          </a:p>
          <a:p>
            <a:r>
              <a:rPr lang="en-US" dirty="0"/>
              <a:t>Call option exercise value: MAX(0, S</a:t>
            </a:r>
            <a:r>
              <a:rPr lang="en-US" baseline="-25000" dirty="0"/>
              <a:t>t</a:t>
            </a:r>
            <a:r>
              <a:rPr lang="en-US" dirty="0"/>
              <a:t>-X/(1+r)</a:t>
            </a:r>
            <a:r>
              <a:rPr lang="en-US" baseline="30000" dirty="0"/>
              <a:t>T-t</a:t>
            </a:r>
            <a:r>
              <a:rPr lang="en-US" dirty="0"/>
              <a:t>)</a:t>
            </a:r>
          </a:p>
          <a:p>
            <a:r>
              <a:rPr lang="en-US" dirty="0"/>
              <a:t>Put option exercise value: MAX(0,X/(1+r)</a:t>
            </a:r>
            <a:r>
              <a:rPr lang="en-US" baseline="30000" dirty="0"/>
              <a:t>T-t</a:t>
            </a:r>
            <a:r>
              <a:rPr lang="en-US" dirty="0"/>
              <a:t>-S</a:t>
            </a:r>
            <a:r>
              <a:rPr lang="en-US" baseline="-25000" dirty="0"/>
              <a:t>t</a:t>
            </a:r>
            <a:r>
              <a:rPr lang="en-US" dirty="0"/>
              <a: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115445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57A87-5565-4DA1-85D0-D16D96A4F356}"/>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exercise value</a:t>
            </a:r>
          </a:p>
        </p:txBody>
      </p:sp>
      <p:sp>
        <p:nvSpPr>
          <p:cNvPr id="3" name="Content Placeholder 2">
            <a:extLst>
              <a:ext uri="{FF2B5EF4-FFF2-40B4-BE49-F238E27FC236}">
                <a16:creationId xmlns:a16="http://schemas.microsoft.com/office/drawing/2014/main" id="{D619F4B7-260A-41A6-B444-5B69257AA0D9}"/>
              </a:ext>
            </a:extLst>
          </p:cNvPr>
          <p:cNvSpPr>
            <a:spLocks noGrp="1"/>
          </p:cNvSpPr>
          <p:nvPr>
            <p:ph idx="1"/>
          </p:nvPr>
        </p:nvSpPr>
        <p:spPr>
          <a:xfrm>
            <a:off x="1024128" y="2286000"/>
            <a:ext cx="8018271" cy="4023360"/>
          </a:xfrm>
        </p:spPr>
        <p:txBody>
          <a:bodyPr>
            <a:normAutofit/>
          </a:bodyPr>
          <a:lstStyle/>
          <a:p>
            <a:r>
              <a:rPr lang="en-US" sz="2800" dirty="0"/>
              <a:t>Consider the earlier case of a one-year put option with an exercise price (X) of EUR 1,000, an initial price of EUR 990, and a risk-free rate of 1%. What is the exercise value of the option in six months if the spot price (St) equals EUR 950?</a:t>
            </a:r>
          </a:p>
          <a:p>
            <a:r>
              <a:rPr lang="en-US" dirty="0"/>
              <a:t>Exercise value=MAX(0,1000/(1+1%)</a:t>
            </a:r>
            <a:r>
              <a:rPr lang="en-US" baseline="30000" dirty="0"/>
              <a:t>0.5</a:t>
            </a:r>
            <a:r>
              <a:rPr lang="en-US" dirty="0"/>
              <a:t>-950)=45.04</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48497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48909-20BB-4E57-AA4C-85A6EA2B8503}"/>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time value</a:t>
            </a:r>
          </a:p>
        </p:txBody>
      </p:sp>
      <p:sp>
        <p:nvSpPr>
          <p:cNvPr id="3" name="Content Placeholder 2">
            <a:extLst>
              <a:ext uri="{FF2B5EF4-FFF2-40B4-BE49-F238E27FC236}">
                <a16:creationId xmlns:a16="http://schemas.microsoft.com/office/drawing/2014/main" id="{7F118573-DD17-441F-9565-90A4A632D714}"/>
              </a:ext>
            </a:extLst>
          </p:cNvPr>
          <p:cNvSpPr>
            <a:spLocks noGrp="1"/>
          </p:cNvSpPr>
          <p:nvPr>
            <p:ph idx="1"/>
          </p:nvPr>
        </p:nvSpPr>
        <p:spPr>
          <a:xfrm>
            <a:off x="1024128" y="2286000"/>
            <a:ext cx="8018271" cy="4023360"/>
          </a:xfrm>
        </p:spPr>
        <p:txBody>
          <a:bodyPr>
            <a:normAutofit lnSpcReduction="10000"/>
          </a:bodyPr>
          <a:lstStyle/>
          <a:p>
            <a:r>
              <a:rPr lang="en-US" sz="2000" dirty="0"/>
              <a:t>While the exercise value of an option reflects its current payoff, an additional component of an option’s value is derived from its remaining time to maturity. Although European options can be exercised only at maturity, they can be purchased or sold prior to maturity at a price (</a:t>
            </a:r>
            <a:r>
              <a:rPr lang="en-US" sz="2000" dirty="0" err="1"/>
              <a:t>c</a:t>
            </a:r>
            <a:r>
              <a:rPr lang="en-US" sz="2000" baseline="-25000" dirty="0" err="1"/>
              <a:t>t</a:t>
            </a:r>
            <a:r>
              <a:rPr lang="en-US" sz="2000" dirty="0"/>
              <a:t> or </a:t>
            </a:r>
            <a:r>
              <a:rPr lang="en-US" sz="2000" dirty="0" err="1"/>
              <a:t>p</a:t>
            </a:r>
            <a:r>
              <a:rPr lang="en-US" sz="2000" baseline="-25000" dirty="0" err="1"/>
              <a:t>t</a:t>
            </a:r>
            <a:r>
              <a:rPr lang="en-US" sz="2000" dirty="0"/>
              <a:t>, for a call or put, respectively) that reflects the option’s future expected payoff.</a:t>
            </a:r>
          </a:p>
          <a:p>
            <a:r>
              <a:rPr lang="en-US" sz="2000" dirty="0"/>
              <a:t>The time value of an option is equal to the </a:t>
            </a:r>
            <a:r>
              <a:rPr lang="en-US" sz="2000" dirty="0">
                <a:solidFill>
                  <a:srgbClr val="FF0000"/>
                </a:solidFill>
              </a:rPr>
              <a:t>difference between the current option price and the option’s current payoff</a:t>
            </a:r>
            <a:r>
              <a:rPr lang="en-US" sz="2000" dirty="0"/>
              <a:t> (or exercise value).</a:t>
            </a:r>
          </a:p>
          <a:p>
            <a:r>
              <a:rPr lang="en-US" altLang="zh-CN" sz="2000" dirty="0" err="1"/>
              <a:t>c</a:t>
            </a:r>
            <a:r>
              <a:rPr lang="en-US" altLang="zh-CN" sz="2000" baseline="-25000" dirty="0" err="1"/>
              <a:t>t</a:t>
            </a:r>
            <a:r>
              <a:rPr lang="en-US" altLang="zh-CN" sz="2000" dirty="0"/>
              <a:t> = Max(0,S</a:t>
            </a:r>
            <a:r>
              <a:rPr lang="en-US" altLang="zh-CN" sz="2000" baseline="-25000" dirty="0"/>
              <a:t>t</a:t>
            </a:r>
            <a:r>
              <a:rPr lang="en-US" altLang="zh-CN" sz="2000" dirty="0"/>
              <a:t>-X/(1+r)</a:t>
            </a:r>
            <a:r>
              <a:rPr lang="en-US" altLang="zh-CN" sz="2000" baseline="30000" dirty="0"/>
              <a:t>T-t</a:t>
            </a:r>
            <a:r>
              <a:rPr lang="en-US" altLang="zh-CN" sz="2000" dirty="0"/>
              <a:t>) + Time value</a:t>
            </a:r>
          </a:p>
          <a:p>
            <a:r>
              <a:rPr lang="en-US" altLang="zh-CN" sz="2000" dirty="0" err="1"/>
              <a:t>p</a:t>
            </a:r>
            <a:r>
              <a:rPr lang="en-US" altLang="zh-CN" sz="2000" baseline="-25000" dirty="0" err="1"/>
              <a:t>t</a:t>
            </a:r>
            <a:r>
              <a:rPr lang="en-US" altLang="zh-CN" sz="2000" dirty="0"/>
              <a:t> = Max(0,X/(1+r)</a:t>
            </a:r>
            <a:r>
              <a:rPr lang="en-US" altLang="zh-CN" sz="2000" baseline="30000" dirty="0"/>
              <a:t>T-t</a:t>
            </a:r>
            <a:r>
              <a:rPr lang="en-US" altLang="zh-CN" sz="2000" dirty="0"/>
              <a:t>-S</a:t>
            </a:r>
            <a:r>
              <a:rPr lang="en-US" altLang="zh-CN" sz="2000" baseline="-25000" dirty="0"/>
              <a:t>t</a:t>
            </a:r>
            <a:r>
              <a:rPr lang="en-US" altLang="zh-CN" sz="2000" dirty="0"/>
              <a:t>) + Time value</a:t>
            </a:r>
          </a:p>
          <a:p>
            <a:r>
              <a:rPr lang="en-US" sz="2000" dirty="0"/>
              <a:t>The time value of an option is always positive but declines to zero at maturity, a process referred to as time value decay.</a:t>
            </a:r>
            <a:endParaRPr lang="en-US" altLang="zh-CN" sz="2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90177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1D2CB-76F6-4444-ADBD-9D4535981B55}"/>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time value</a:t>
            </a:r>
          </a:p>
        </p:txBody>
      </p:sp>
      <p:sp>
        <p:nvSpPr>
          <p:cNvPr id="3" name="Content Placeholder 2">
            <a:extLst>
              <a:ext uri="{FF2B5EF4-FFF2-40B4-BE49-F238E27FC236}">
                <a16:creationId xmlns:a16="http://schemas.microsoft.com/office/drawing/2014/main" id="{D2AE7233-8C3D-46BF-830F-4E45CFA46D9A}"/>
              </a:ext>
            </a:extLst>
          </p:cNvPr>
          <p:cNvSpPr>
            <a:spLocks noGrp="1"/>
          </p:cNvSpPr>
          <p:nvPr>
            <p:ph idx="1"/>
          </p:nvPr>
        </p:nvSpPr>
        <p:spPr>
          <a:xfrm>
            <a:off x="1024128" y="2286000"/>
            <a:ext cx="8018271" cy="4023360"/>
          </a:xfrm>
        </p:spPr>
        <p:txBody>
          <a:bodyPr>
            <a:normAutofit/>
          </a:bodyPr>
          <a:lstStyle/>
          <a:p>
            <a:r>
              <a:rPr lang="en-US" sz="2800" dirty="0"/>
              <a:t>Example 1 showed that a one-year put option with an exercise price (X) of EUR</a:t>
            </a:r>
            <a:r>
              <a:rPr lang="zh-CN" altLang="en-US" sz="2800" dirty="0"/>
              <a:t> </a:t>
            </a:r>
            <a:r>
              <a:rPr lang="en-US" sz="2800" dirty="0"/>
              <a:t>1,000 had an exercise value of EUR 45.04 with six months remaining to maturity</a:t>
            </a:r>
            <a:r>
              <a:rPr lang="zh-CN" altLang="en-US" sz="2800" dirty="0"/>
              <a:t> </a:t>
            </a:r>
            <a:r>
              <a:rPr lang="en-US" sz="2800" dirty="0"/>
              <a:t>when the spot price (St) was EUR 950. If we observe a current put option price</a:t>
            </a:r>
            <a:r>
              <a:rPr lang="zh-CN" altLang="en-US" sz="2800" dirty="0"/>
              <a:t> </a:t>
            </a:r>
            <a:r>
              <a:rPr lang="en-US" sz="2800" dirty="0"/>
              <a:t>(</a:t>
            </a:r>
            <a:r>
              <a:rPr lang="en-US" sz="2800" dirty="0" err="1"/>
              <a:t>pt</a:t>
            </a:r>
            <a:r>
              <a:rPr lang="en-US" sz="2800" dirty="0"/>
              <a:t>) of EUR 50, what is the time value of the put option?</a:t>
            </a:r>
          </a:p>
          <a:p>
            <a:r>
              <a:rPr lang="en-US" sz="2000" dirty="0"/>
              <a:t>Option value = exercise value + time value</a:t>
            </a:r>
          </a:p>
          <a:p>
            <a:r>
              <a:rPr lang="en-US" sz="2000" dirty="0"/>
              <a:t>50 = 45.04 + time value</a:t>
            </a:r>
          </a:p>
          <a:p>
            <a:r>
              <a:rPr lang="en-US" sz="2000" dirty="0"/>
              <a:t>Time value = 4.96</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01390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积分">
  <a:themeElements>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积分">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Override1.xml><?xml version="1.0" encoding="utf-8"?>
<a:themeOverride xmlns:a="http://schemas.openxmlformats.org/drawingml/2006/main">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themeOverride>
</file>

<file path=docProps/app.xml><?xml version="1.0" encoding="utf-8"?>
<Properties xmlns="http://schemas.openxmlformats.org/officeDocument/2006/extended-properties" xmlns:vt="http://schemas.openxmlformats.org/officeDocument/2006/docPropsVTypes">
  <TotalTime>3336</TotalTime>
  <Words>12709</Words>
  <Application>Microsoft Office PowerPoint</Application>
  <PresentationFormat>Widescreen</PresentationFormat>
  <Paragraphs>1109</Paragraphs>
  <Slides>141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141</vt:i4>
      </vt:variant>
    </vt:vector>
  </HeadingPairs>
  <TitlesOfParts>
    <vt:vector size="149" baseType="lpstr">
      <vt:lpstr>Tw Cen MT</vt:lpstr>
      <vt:lpstr>Tw Cen MT Condensed</vt:lpstr>
      <vt:lpstr>华文仿宋</vt:lpstr>
      <vt:lpstr>Arial</vt:lpstr>
      <vt:lpstr>Cambria Math</vt:lpstr>
      <vt:lpstr>Trebuchet MS</vt:lpstr>
      <vt:lpstr>Wingdings 3</vt:lpstr>
      <vt:lpstr>积分</vt:lpstr>
      <vt:lpstr>Derivatives</vt:lpstr>
      <vt:lpstr>Derivatives</vt:lpstr>
      <vt:lpstr>Forward</vt:lpstr>
      <vt:lpstr>Forward</vt:lpstr>
      <vt:lpstr>example</vt:lpstr>
      <vt:lpstr>Forward</vt:lpstr>
      <vt:lpstr>Forward</vt:lpstr>
      <vt:lpstr>example</vt:lpstr>
      <vt:lpstr>practices</vt:lpstr>
      <vt:lpstr>practices</vt:lpstr>
      <vt:lpstr>Futures</vt:lpstr>
      <vt:lpstr>Futures</vt:lpstr>
      <vt:lpstr>Futures</vt:lpstr>
      <vt:lpstr>example</vt:lpstr>
      <vt:lpstr>Futures</vt:lpstr>
      <vt:lpstr>Futures</vt:lpstr>
      <vt:lpstr>Futures</vt:lpstr>
      <vt:lpstr>example</vt:lpstr>
      <vt:lpstr>practices</vt:lpstr>
      <vt:lpstr>Swap</vt:lpstr>
      <vt:lpstr>Swap</vt:lpstr>
      <vt:lpstr>Swap</vt:lpstr>
      <vt:lpstr>Swap</vt:lpstr>
      <vt:lpstr>example</vt:lpstr>
      <vt:lpstr>Swap</vt:lpstr>
      <vt:lpstr>practices</vt:lpstr>
      <vt:lpstr>practices</vt:lpstr>
      <vt:lpstr>Option Contracts</vt:lpstr>
      <vt:lpstr>Option Contracts</vt:lpstr>
      <vt:lpstr>Option Contracts Call Option</vt:lpstr>
      <vt:lpstr>Option Contracts Call Option</vt:lpstr>
      <vt:lpstr>Option Contracts Call Option</vt:lpstr>
      <vt:lpstr>Option Contracts Call Option</vt:lpstr>
      <vt:lpstr>Option Contracts Practices </vt:lpstr>
      <vt:lpstr>Option Contracts Practices</vt:lpstr>
      <vt:lpstr>Option Contracts Put Option</vt:lpstr>
      <vt:lpstr>Option Contracts Put Option</vt:lpstr>
      <vt:lpstr>Option Contracts Put Option</vt:lpstr>
      <vt:lpstr>Option Contracts</vt:lpstr>
      <vt:lpstr>Option Contracts</vt:lpstr>
      <vt:lpstr>Option Contracts Practices</vt:lpstr>
      <vt:lpstr>Forward commitment and contingent claim</vt:lpstr>
      <vt:lpstr>Forward commitment and contingent claim</vt:lpstr>
      <vt:lpstr>practices</vt:lpstr>
      <vt:lpstr>practices</vt:lpstr>
      <vt:lpstr>practices</vt:lpstr>
      <vt:lpstr>practices</vt:lpstr>
      <vt:lpstr>Credit Derivatives  </vt:lpstr>
      <vt:lpstr>Credit Derivatives</vt:lpstr>
      <vt:lpstr>Credit Derivatives</vt:lpstr>
      <vt:lpstr>Credit Derivatives</vt:lpstr>
      <vt:lpstr>practices</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Forward rate agreement Yield to maturity (Market discount rate)</vt:lpstr>
      <vt:lpstr>Forward rate agreement Spot rate(Zero rate)</vt:lpstr>
      <vt:lpstr>Forward rate agreement</vt:lpstr>
      <vt:lpstr>Forward rate agreement</vt:lpstr>
      <vt:lpstr>Forward rate agreement</vt:lpstr>
      <vt:lpstr>Forward rate agreement</vt:lpstr>
      <vt:lpstr>practices</vt:lpstr>
      <vt:lpstr>practices</vt:lpstr>
      <vt:lpstr>Pricing and valuation of futures pricing</vt:lpstr>
      <vt:lpstr>Pricing and valuation of futures pricing</vt:lpstr>
      <vt:lpstr>Pricing and valuation of futures valuation</vt:lpstr>
      <vt:lpstr>Pricing and valuation of futures valuation</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Pricing and valuation of futures</vt:lpstr>
      <vt:lpstr>practices</vt:lpstr>
      <vt:lpstr>Pricing and valuation of swap pricing</vt:lpstr>
      <vt:lpstr>Pricing and valuation of swap pricing</vt:lpstr>
      <vt:lpstr>Pricing and valuation of swap pricing</vt:lpstr>
      <vt:lpstr>Pricing and valuation of swap pricing</vt:lpstr>
      <vt:lpstr>Pricing and valuation of swap</vt:lpstr>
      <vt:lpstr>Pricing and valuation of swap</vt:lpstr>
      <vt:lpstr>Pricing and valuation of swap valuation</vt:lpstr>
      <vt:lpstr>Pricing and valuation of swap valuation</vt:lpstr>
      <vt:lpstr>Pricing and valuation of swap valuation</vt:lpstr>
      <vt:lpstr>Pricing and valuation of swap valuation</vt:lpstr>
      <vt:lpstr>Practices </vt:lpstr>
      <vt:lpstr>Practices</vt:lpstr>
      <vt:lpstr>Practices</vt:lpstr>
      <vt:lpstr>Pricing and valuation of option exercise value</vt:lpstr>
      <vt:lpstr>Pricing and valuation of option exercise value</vt:lpstr>
      <vt:lpstr>Pricing and valuation of option time value</vt:lpstr>
      <vt:lpstr>Pricing and valuation of option time value</vt:lpstr>
      <vt:lpstr>Pricing and valuation of option moneyness</vt:lpstr>
      <vt:lpstr>Pricing and valuation of option moneyness</vt:lpstr>
      <vt:lpstr>Pricing and valuation of option upper and lower bound</vt:lpstr>
      <vt:lpstr>Pricing and valuation of option upper and lower bound</vt:lpstr>
      <vt:lpstr>Pricing and valuation of option upper and lower bound</vt:lpstr>
      <vt:lpstr>Pricing and valuation of option replication</vt:lpstr>
      <vt:lpstr>Pricing and valuation of option factors affect option value</vt:lpstr>
      <vt:lpstr>practices</vt:lpstr>
      <vt:lpstr>practices</vt:lpstr>
      <vt:lpstr>Put-call parity</vt:lpstr>
      <vt:lpstr>Put-call parity</vt:lpstr>
      <vt:lpstr>Put-call parity</vt:lpstr>
      <vt:lpstr>Put-call parity</vt:lpstr>
      <vt:lpstr>PUT–CALL FORWARD PARITY</vt:lpstr>
      <vt:lpstr>PUT–CALL FORWARD PARITY</vt:lpstr>
      <vt:lpstr>Put-call parity applications: firm value</vt:lpstr>
      <vt:lpstr>Put-call parity applications: firm value</vt:lpstr>
      <vt:lpstr>One-period binomial model</vt:lpstr>
      <vt:lpstr>no-arbitrage pricing</vt:lpstr>
      <vt:lpstr>One-period binomial model no-arbitrage pricing</vt:lpstr>
      <vt:lpstr>One-period binomial model no-arbitrage pricing</vt:lpstr>
      <vt:lpstr>One-period binomial model no-arbitrage pricing</vt:lpstr>
      <vt:lpstr>One-period binomial model RISK-NEUTRAl pricing</vt:lpstr>
      <vt:lpstr>One-period binomial model RISK-NEUTRAl pricing</vt:lpstr>
      <vt:lpstr>practices</vt:lpstr>
      <vt:lpstr>Practices</vt:lpstr>
      <vt:lpstr>practices</vt:lpstr>
      <vt:lpstr>derivatives</vt:lpstr>
      <vt:lpstr>Derivative markets</vt:lpstr>
      <vt:lpstr>Derivative markets</vt:lpstr>
      <vt:lpstr>Derivative underlying</vt:lpstr>
      <vt:lpstr>practices</vt:lpstr>
      <vt:lpstr>practices</vt:lpstr>
      <vt:lpstr>practices</vt:lpstr>
      <vt:lpstr>Derivative benefits</vt:lpstr>
      <vt:lpstr>Derivative risks</vt:lpstr>
      <vt:lpstr>Issuer use of derivatives</vt:lpstr>
      <vt:lpstr>Investor use of derivatives </vt:lpstr>
      <vt:lpstr>arbitrage</vt:lpstr>
      <vt:lpstr>arbitrage</vt:lpstr>
      <vt:lpstr>arbitrage</vt:lpstr>
      <vt:lpstr>replication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Derivatives Definition of derivatives</dc:title>
  <dc:creator>秦 玮杰</dc:creator>
  <cp:lastModifiedBy>秦玮杰</cp:lastModifiedBy>
  <cp:revision>36</cp:revision>
  <dcterms:created xsi:type="dcterms:W3CDTF">2022-09-20T13:38:21Z</dcterms:created>
  <dcterms:modified xsi:type="dcterms:W3CDTF">2023-06-26T02:59:39Z</dcterms:modified>
</cp:coreProperties>
</file>